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9" r:id="rId21"/>
    <p:sldId id="280" r:id="rId22"/>
    <p:sldId id="275" r:id="rId23"/>
    <p:sldId id="276" r:id="rId24"/>
    <p:sldId id="277" r:id="rId25"/>
  </p:sldIdLst>
  <p:sldSz cx="18288000" cy="10287000"/>
  <p:notesSz cx="6858000" cy="9144000"/>
  <p:embeddedFontLs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Canva Sans Bold" panose="020B0604020202020204" charset="0"/>
      <p:regular r:id="rId30"/>
    </p:embeddedFont>
    <p:embeddedFont>
      <p:font typeface="Georgia Pro Bold" panose="020B0604020202020204" charset="0"/>
      <p:regular r:id="rId31"/>
    </p:embeddedFont>
    <p:embeddedFont>
      <p:font typeface="Playfair Display 1" panose="020B0604020202020204" charset="0"/>
      <p:regular r:id="rId32"/>
    </p:embeddedFont>
    <p:embeddedFont>
      <p:font typeface="Playfair Display 1 Bold" panose="020B0604020202020204" charset="0"/>
      <p:regular r:id="rId33"/>
    </p:embeddedFont>
    <p:embeddedFont>
      <p:font typeface="Playfair Display 2 Bold" panose="020B0604020202020204" charset="0"/>
      <p:regular r:id="rId34"/>
    </p:embeddedFont>
    <p:embeddedFont>
      <p:font typeface="Quattrocento Bold" panose="020B0604020202020204" charset="0"/>
      <p:regular r:id="rId3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EBEC0"/>
    <a:srgbClr val="9B9A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99" autoAdjust="0"/>
    <p:restoredTop sz="94622" autoAdjust="0"/>
  </p:normalViewPr>
  <p:slideViewPr>
    <p:cSldViewPr>
      <p:cViewPr varScale="1">
        <p:scale>
          <a:sx n="54" d="100"/>
          <a:sy n="54" d="100"/>
        </p:scale>
        <p:origin x="778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8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07-May-24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07-May-24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07-May-24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07-May-24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07-May-24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07-May-24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07-May-24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07-May-24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07-May-24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07-May-24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07-May-24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07-May-24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4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jpeg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5111" b="-15111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AutoShape 3"/>
          <p:cNvSpPr/>
          <p:nvPr/>
        </p:nvSpPr>
        <p:spPr>
          <a:xfrm>
            <a:off x="1028700" y="1009650"/>
            <a:ext cx="16230600" cy="1905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>
            <a:off x="1028722" y="2876906"/>
            <a:ext cx="16230600" cy="1905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Freeform 5"/>
          <p:cNvSpPr/>
          <p:nvPr/>
        </p:nvSpPr>
        <p:spPr>
          <a:xfrm>
            <a:off x="3124200" y="2915006"/>
            <a:ext cx="11712116" cy="7027269"/>
          </a:xfrm>
          <a:custGeom>
            <a:avLst/>
            <a:gdLst/>
            <a:ahLst/>
            <a:cxnLst/>
            <a:rect l="l" t="t" r="r" b="b"/>
            <a:pathLst>
              <a:path w="11712116" h="7027269">
                <a:moveTo>
                  <a:pt x="0" y="0"/>
                </a:moveTo>
                <a:lnTo>
                  <a:pt x="11712115" y="0"/>
                </a:lnTo>
                <a:lnTo>
                  <a:pt x="11712115" y="7027269"/>
                </a:lnTo>
                <a:lnTo>
                  <a:pt x="0" y="702726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6" name="TextBox 6"/>
          <p:cNvSpPr txBox="1"/>
          <p:nvPr/>
        </p:nvSpPr>
        <p:spPr>
          <a:xfrm>
            <a:off x="1028655" y="1083173"/>
            <a:ext cx="16230645" cy="11772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60"/>
              </a:lnSpc>
              <a:spcBef>
                <a:spcPct val="0"/>
              </a:spcBef>
            </a:pPr>
            <a:r>
              <a:rPr lang="en-US" sz="6900">
                <a:solidFill>
                  <a:srgbClr val="000000"/>
                </a:solidFill>
                <a:latin typeface="Playfair Display 1 Bold"/>
              </a:rPr>
              <a:t>ARTICLE CLASSIFICATION PROJECT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615315"/>
            <a:ext cx="3266434" cy="375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Quattrocento Bold"/>
              </a:rPr>
              <a:t>MSBA 315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510805" y="653415"/>
            <a:ext cx="3266434" cy="375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Quattrocento Bold"/>
              </a:rPr>
              <a:t>Volume 101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997892" y="615315"/>
            <a:ext cx="5261408" cy="375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Quattrocento Bold"/>
              </a:rPr>
              <a:t>Wednesday, May 8, 2024</a:t>
            </a:r>
          </a:p>
        </p:txBody>
      </p:sp>
      <p:sp>
        <p:nvSpPr>
          <p:cNvPr id="121" name="TextBox 121"/>
          <p:cNvSpPr txBox="1"/>
          <p:nvPr/>
        </p:nvSpPr>
        <p:spPr>
          <a:xfrm rot="-483700">
            <a:off x="4813738" y="8183109"/>
            <a:ext cx="10385902" cy="7640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34"/>
              </a:lnSpc>
            </a:pPr>
            <a:r>
              <a:rPr lang="en-US" sz="2167" dirty="0">
                <a:solidFill>
                  <a:srgbClr val="000000"/>
                </a:solidFill>
                <a:latin typeface="Georgia Pro Bold"/>
              </a:rPr>
              <a:t>ALI ANNAN, KINAN MOURAD, RITA SALLOUM, SASHA NASSER, ROMANOS RIZK</a:t>
            </a: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1ECFB47F-7784-4762-898E-6436D381E2DD}"/>
              </a:ext>
            </a:extLst>
          </p:cNvPr>
          <p:cNvSpPr/>
          <p:nvPr/>
        </p:nvSpPr>
        <p:spPr>
          <a:xfrm rot="21132430">
            <a:off x="5447293" y="4885717"/>
            <a:ext cx="8431024" cy="3354370"/>
          </a:xfrm>
          <a:prstGeom prst="rect">
            <a:avLst/>
          </a:prstGeom>
          <a:solidFill>
            <a:srgbClr val="BEBEC0"/>
          </a:solidFill>
          <a:ln>
            <a:solidFill>
              <a:srgbClr val="BEBE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>
                <a:solidFill>
                  <a:schemeClr val="tx1"/>
                </a:solidFill>
              </a:rPr>
              <a:t>TEAM GETS A+ </a:t>
            </a:r>
            <a:endParaRPr lang="en-US" sz="6000" dirty="0">
              <a:solidFill>
                <a:schemeClr val="tx1"/>
              </a:solidFill>
            </a:endParaRPr>
          </a:p>
          <a:p>
            <a:pPr algn="ctr"/>
            <a:r>
              <a:rPr lang="en-US" sz="6000" b="1" dirty="0">
                <a:solidFill>
                  <a:schemeClr val="tx1"/>
                </a:solidFill>
              </a:rPr>
              <a:t>ON ARTICLE CLASSIFICATION PROJECT</a:t>
            </a:r>
            <a:endParaRPr lang="en-US" sz="6000" dirty="0">
              <a:solidFill>
                <a:schemeClr val="tx1"/>
              </a:solidFill>
            </a:endParaRPr>
          </a:p>
          <a:p>
            <a:pPr algn="ctr"/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5111" b="-15111"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1028700" y="1009650"/>
            <a:ext cx="16230600" cy="1905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-923822" y="-743049"/>
            <a:ext cx="3904999" cy="3619697"/>
          </a:xfrm>
          <a:custGeom>
            <a:avLst/>
            <a:gdLst/>
            <a:ahLst/>
            <a:cxnLst/>
            <a:rect l="l" t="t" r="r" b="b"/>
            <a:pathLst>
              <a:path w="3904999" h="3619697">
                <a:moveTo>
                  <a:pt x="0" y="0"/>
                </a:moveTo>
                <a:lnTo>
                  <a:pt x="3904999" y="0"/>
                </a:lnTo>
                <a:lnTo>
                  <a:pt x="3904999" y="3619698"/>
                </a:lnTo>
                <a:lnTo>
                  <a:pt x="0" y="36196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5417817" y="7646820"/>
            <a:ext cx="4328520" cy="1810108"/>
          </a:xfrm>
          <a:custGeom>
            <a:avLst/>
            <a:gdLst/>
            <a:ahLst/>
            <a:cxnLst/>
            <a:rect l="l" t="t" r="r" b="b"/>
            <a:pathLst>
              <a:path w="4328520" h="1810108">
                <a:moveTo>
                  <a:pt x="0" y="0"/>
                </a:moveTo>
                <a:lnTo>
                  <a:pt x="4328519" y="0"/>
                </a:lnTo>
                <a:lnTo>
                  <a:pt x="4328519" y="1810109"/>
                </a:lnTo>
                <a:lnTo>
                  <a:pt x="0" y="181010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3221910" y="5143500"/>
            <a:ext cx="2813416" cy="1176519"/>
          </a:xfrm>
          <a:custGeom>
            <a:avLst/>
            <a:gdLst/>
            <a:ahLst/>
            <a:cxnLst/>
            <a:rect l="l" t="t" r="r" b="b"/>
            <a:pathLst>
              <a:path w="2813416" h="1176519">
                <a:moveTo>
                  <a:pt x="0" y="0"/>
                </a:moveTo>
                <a:lnTo>
                  <a:pt x="2813416" y="0"/>
                </a:lnTo>
                <a:lnTo>
                  <a:pt x="2813416" y="1176519"/>
                </a:lnTo>
                <a:lnTo>
                  <a:pt x="0" y="117651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2604334" y="2288389"/>
            <a:ext cx="2813416" cy="1176519"/>
          </a:xfrm>
          <a:custGeom>
            <a:avLst/>
            <a:gdLst/>
            <a:ahLst/>
            <a:cxnLst/>
            <a:rect l="l" t="t" r="r" b="b"/>
            <a:pathLst>
              <a:path w="2813416" h="1176519">
                <a:moveTo>
                  <a:pt x="0" y="0"/>
                </a:moveTo>
                <a:lnTo>
                  <a:pt x="2813416" y="0"/>
                </a:lnTo>
                <a:lnTo>
                  <a:pt x="2813416" y="1176519"/>
                </a:lnTo>
                <a:lnTo>
                  <a:pt x="0" y="117651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4816948" y="3987774"/>
            <a:ext cx="4256931" cy="1780171"/>
          </a:xfrm>
          <a:custGeom>
            <a:avLst/>
            <a:gdLst/>
            <a:ahLst/>
            <a:cxnLst/>
            <a:rect l="l" t="t" r="r" b="b"/>
            <a:pathLst>
              <a:path w="4256931" h="1780171">
                <a:moveTo>
                  <a:pt x="0" y="0"/>
                </a:moveTo>
                <a:lnTo>
                  <a:pt x="4256932" y="0"/>
                </a:lnTo>
                <a:lnTo>
                  <a:pt x="4256932" y="1780172"/>
                </a:lnTo>
                <a:lnTo>
                  <a:pt x="0" y="178017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2521481" y="6435654"/>
            <a:ext cx="2896269" cy="1211167"/>
          </a:xfrm>
          <a:custGeom>
            <a:avLst/>
            <a:gdLst/>
            <a:ahLst/>
            <a:cxnLst/>
            <a:rect l="l" t="t" r="r" b="b"/>
            <a:pathLst>
              <a:path w="2896269" h="1211167">
                <a:moveTo>
                  <a:pt x="0" y="0"/>
                </a:moveTo>
                <a:lnTo>
                  <a:pt x="2896269" y="0"/>
                </a:lnTo>
                <a:lnTo>
                  <a:pt x="2896269" y="1211166"/>
                </a:lnTo>
                <a:lnTo>
                  <a:pt x="0" y="121116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-867245">
            <a:off x="9824969" y="6031362"/>
            <a:ext cx="2645853" cy="1933878"/>
          </a:xfrm>
          <a:custGeom>
            <a:avLst/>
            <a:gdLst/>
            <a:ahLst/>
            <a:cxnLst/>
            <a:rect l="l" t="t" r="r" b="b"/>
            <a:pathLst>
              <a:path w="2645853" h="1933878">
                <a:moveTo>
                  <a:pt x="0" y="0"/>
                </a:moveTo>
                <a:lnTo>
                  <a:pt x="2645852" y="0"/>
                </a:lnTo>
                <a:lnTo>
                  <a:pt x="2645852" y="1933878"/>
                </a:lnTo>
                <a:lnTo>
                  <a:pt x="0" y="193387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2360547" y="9607868"/>
            <a:ext cx="5261408" cy="375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  <a:spcBef>
                <a:spcPct val="0"/>
              </a:spcBef>
            </a:pPr>
            <a:r>
              <a:rPr lang="en-US" sz="2100" dirty="0">
                <a:solidFill>
                  <a:srgbClr val="000000"/>
                </a:solidFill>
                <a:latin typeface="Quattrocento Bold"/>
              </a:rPr>
              <a:t>page 09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8678" y="607695"/>
            <a:ext cx="3266434" cy="746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Quattrocento Bold"/>
              </a:rPr>
              <a:t>MSBA 315</a:t>
            </a:r>
          </a:p>
          <a:p>
            <a:pPr algn="l">
              <a:lnSpc>
                <a:spcPts val="2940"/>
              </a:lnSpc>
              <a:spcBef>
                <a:spcPct val="0"/>
              </a:spcBef>
            </a:pPr>
            <a:endParaRPr lang="en-US" sz="2100">
              <a:solidFill>
                <a:srgbClr val="000000"/>
              </a:solidFill>
              <a:latin typeface="Quattrocento 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1997914" y="691515"/>
            <a:ext cx="5261408" cy="375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Quattrocento Bold"/>
              </a:rPr>
              <a:t>Wednesday, May 8, 2024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559005" y="7929974"/>
            <a:ext cx="4046144" cy="11961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70"/>
              </a:lnSpc>
              <a:spcBef>
                <a:spcPct val="0"/>
              </a:spcBef>
            </a:pPr>
            <a:r>
              <a:rPr lang="en-US" sz="2264" dirty="0">
                <a:solidFill>
                  <a:srgbClr val="000000"/>
                </a:solidFill>
                <a:latin typeface="Quattrocento Bold"/>
              </a:rPr>
              <a:t>Label Encoder and transform section name, creating new column and drop initial one.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3331204" y="5321550"/>
            <a:ext cx="2594695" cy="772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  <a:spcBef>
                <a:spcPct val="0"/>
              </a:spcBef>
            </a:pPr>
            <a:r>
              <a:rPr lang="en-US" sz="2200" dirty="0">
                <a:solidFill>
                  <a:srgbClr val="000000"/>
                </a:solidFill>
                <a:latin typeface="Quattrocento Bold"/>
              </a:rPr>
              <a:t>Define X-Train Y Train X-Test Y-Test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006810" y="282783"/>
            <a:ext cx="9651824" cy="5882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849"/>
              </a:lnSpc>
              <a:spcBef>
                <a:spcPct val="0"/>
              </a:spcBef>
            </a:pPr>
            <a:r>
              <a:rPr lang="en-US" sz="3463">
                <a:solidFill>
                  <a:srgbClr val="000000"/>
                </a:solidFill>
                <a:latin typeface="Playfair Display 1 Bold"/>
              </a:rPr>
              <a:t>PREPROCESSING &amp; FEATURE ENGINEERING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565110" y="2361663"/>
            <a:ext cx="2809009" cy="1118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sz="2100" dirty="0">
                <a:solidFill>
                  <a:srgbClr val="000000"/>
                </a:solidFill>
                <a:latin typeface="Quattrocento Bold"/>
              </a:rPr>
              <a:t>Converted Text Columns to Lower case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4954097" y="4283310"/>
            <a:ext cx="3930397" cy="1163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  <a:spcBef>
                <a:spcPct val="0"/>
              </a:spcBef>
            </a:pPr>
            <a:r>
              <a:rPr lang="en-US" sz="2200" dirty="0">
                <a:solidFill>
                  <a:srgbClr val="000000"/>
                </a:solidFill>
                <a:latin typeface="Quattrocento Bold"/>
              </a:rPr>
              <a:t>Converted TF-IDF Matrix to data frame, then concatenated with original data frame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634062" y="6450644"/>
            <a:ext cx="2671107" cy="10810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90"/>
              </a:lnSpc>
              <a:spcBef>
                <a:spcPct val="0"/>
              </a:spcBef>
            </a:pPr>
            <a:r>
              <a:rPr lang="en-US" sz="2064" dirty="0">
                <a:solidFill>
                  <a:srgbClr val="000000"/>
                </a:solidFill>
                <a:latin typeface="Quattrocento Bold"/>
              </a:rPr>
              <a:t>Filter out non numeric columns and filter features 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7" grpId="0"/>
      <p:bldP spid="18" grpId="0"/>
      <p:bldP spid="1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5111" b="-15111"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1028700" y="1009650"/>
            <a:ext cx="16230600" cy="1905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TextBox 4"/>
          <p:cNvSpPr txBox="1"/>
          <p:nvPr/>
        </p:nvSpPr>
        <p:spPr>
          <a:xfrm>
            <a:off x="12747990" y="9331701"/>
            <a:ext cx="5261408" cy="375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Quattrocento Bold"/>
              </a:rPr>
              <a:t>page 10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-1427369" y="4120742"/>
            <a:ext cx="21142737" cy="22446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366"/>
              </a:lnSpc>
              <a:spcBef>
                <a:spcPct val="0"/>
              </a:spcBef>
            </a:pPr>
            <a:r>
              <a:rPr lang="en-US" sz="13119" dirty="0">
                <a:solidFill>
                  <a:srgbClr val="000000"/>
                </a:solidFill>
                <a:latin typeface="Playfair Display 1 Bold"/>
              </a:rPr>
              <a:t>MODELING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678" y="607695"/>
            <a:ext cx="3266434" cy="746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Quattrocento Bold"/>
              </a:rPr>
              <a:t>MSBA 315</a:t>
            </a:r>
          </a:p>
          <a:p>
            <a:pPr algn="l">
              <a:lnSpc>
                <a:spcPts val="2940"/>
              </a:lnSpc>
              <a:spcBef>
                <a:spcPct val="0"/>
              </a:spcBef>
            </a:pPr>
            <a:endParaRPr lang="en-US" sz="2100">
              <a:solidFill>
                <a:srgbClr val="000000"/>
              </a:solidFill>
              <a:latin typeface="Quattrocento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1997914" y="691515"/>
            <a:ext cx="5261408" cy="375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Quattrocento Bold"/>
              </a:rPr>
              <a:t>Wednesday, May 8, 2024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510783" y="645795"/>
            <a:ext cx="3266434" cy="375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Quattrocento Bold"/>
              </a:rPr>
              <a:t>Volume 101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5111" b="-15111"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1028700" y="1009650"/>
            <a:ext cx="16230600" cy="1905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TextBox 4"/>
          <p:cNvSpPr txBox="1"/>
          <p:nvPr/>
        </p:nvSpPr>
        <p:spPr>
          <a:xfrm>
            <a:off x="13031462" y="9450754"/>
            <a:ext cx="4801665" cy="3379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83"/>
              </a:lnSpc>
              <a:spcBef>
                <a:spcPct val="0"/>
              </a:spcBef>
            </a:pPr>
            <a:r>
              <a:rPr lang="en-US" sz="1916">
                <a:solidFill>
                  <a:srgbClr val="000000"/>
                </a:solidFill>
                <a:latin typeface="Quattrocento Bold"/>
              </a:rPr>
              <a:t>page 11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1997914" y="691515"/>
            <a:ext cx="5261408" cy="375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Quattrocento Bold"/>
              </a:rPr>
              <a:t>Wednesday, May 8, 2024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678" y="607695"/>
            <a:ext cx="3266434" cy="746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Quattrocento Bold"/>
              </a:rPr>
              <a:t>MSBA 315</a:t>
            </a:r>
          </a:p>
          <a:p>
            <a:pPr algn="l">
              <a:lnSpc>
                <a:spcPts val="2940"/>
              </a:lnSpc>
              <a:spcBef>
                <a:spcPct val="0"/>
              </a:spcBef>
            </a:pPr>
            <a:endParaRPr lang="en-US" sz="2100">
              <a:solidFill>
                <a:srgbClr val="000000"/>
              </a:solidFill>
              <a:latin typeface="Quattrocento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8229315" y="-36800"/>
            <a:ext cx="1829370" cy="9445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7789"/>
              </a:lnSpc>
              <a:spcBef>
                <a:spcPct val="0"/>
              </a:spcBef>
            </a:pPr>
            <a:r>
              <a:rPr lang="en-US" sz="5563">
                <a:solidFill>
                  <a:srgbClr val="000000"/>
                </a:solidFill>
                <a:latin typeface="Playfair Display 1 Bold"/>
              </a:rPr>
              <a:t>KNN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028678" y="1354455"/>
            <a:ext cx="6956443" cy="1971104"/>
            <a:chOff x="0" y="0"/>
            <a:chExt cx="1832150" cy="51913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832150" cy="519138"/>
            </a:xfrm>
            <a:custGeom>
              <a:avLst/>
              <a:gdLst/>
              <a:ahLst/>
              <a:cxnLst/>
              <a:rect l="l" t="t" r="r" b="b"/>
              <a:pathLst>
                <a:path w="1832150" h="519138">
                  <a:moveTo>
                    <a:pt x="0" y="0"/>
                  </a:moveTo>
                  <a:lnTo>
                    <a:pt x="1832150" y="0"/>
                  </a:lnTo>
                  <a:lnTo>
                    <a:pt x="1832150" y="519138"/>
                  </a:lnTo>
                  <a:lnTo>
                    <a:pt x="0" y="5191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66675"/>
              <a:ext cx="1832150" cy="5858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899"/>
                </a:lnSpc>
              </a:pPr>
              <a:r>
                <a:rPr lang="en-US" sz="3499">
                  <a:solidFill>
                    <a:srgbClr val="000000"/>
                  </a:solidFill>
                  <a:latin typeface="Quattrocento Bold"/>
                </a:rPr>
                <a:t>BASE </a:t>
              </a:r>
            </a:p>
            <a:p>
              <a:pPr algn="ctr">
                <a:lnSpc>
                  <a:spcPts val="4899"/>
                </a:lnSpc>
              </a:pPr>
              <a:r>
                <a:rPr lang="en-US" sz="3499">
                  <a:solidFill>
                    <a:srgbClr val="000000"/>
                  </a:solidFill>
                  <a:latin typeface="Quattrocento Bold"/>
                </a:rPr>
                <a:t>Accuracy = 62%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5665778" y="4905540"/>
            <a:ext cx="6956443" cy="1971104"/>
            <a:chOff x="0" y="0"/>
            <a:chExt cx="1832150" cy="51913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832150" cy="519138"/>
            </a:xfrm>
            <a:custGeom>
              <a:avLst/>
              <a:gdLst/>
              <a:ahLst/>
              <a:cxnLst/>
              <a:rect l="l" t="t" r="r" b="b"/>
              <a:pathLst>
                <a:path w="1832150" h="519138">
                  <a:moveTo>
                    <a:pt x="0" y="0"/>
                  </a:moveTo>
                  <a:lnTo>
                    <a:pt x="1832150" y="0"/>
                  </a:lnTo>
                  <a:lnTo>
                    <a:pt x="1832150" y="519138"/>
                  </a:lnTo>
                  <a:lnTo>
                    <a:pt x="0" y="5191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66675"/>
              <a:ext cx="1832150" cy="5858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899"/>
                </a:lnSpc>
              </a:pPr>
              <a:r>
                <a:rPr lang="en-US" sz="3499">
                  <a:solidFill>
                    <a:srgbClr val="000000"/>
                  </a:solidFill>
                  <a:latin typeface="Quattrocento Bold"/>
                </a:rPr>
                <a:t>Literature</a:t>
              </a:r>
            </a:p>
            <a:p>
              <a:pPr algn="ctr">
                <a:lnSpc>
                  <a:spcPts val="4899"/>
                </a:lnSpc>
              </a:pPr>
              <a:r>
                <a:rPr lang="en-US" sz="3499">
                  <a:solidFill>
                    <a:srgbClr val="000000"/>
                  </a:solidFill>
                  <a:latin typeface="Quattrocento Bold"/>
                </a:rPr>
                <a:t>Accuracy = 63%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8979413" y="8186889"/>
            <a:ext cx="6956443" cy="1971104"/>
            <a:chOff x="0" y="0"/>
            <a:chExt cx="1832150" cy="519138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832150" cy="519138"/>
            </a:xfrm>
            <a:custGeom>
              <a:avLst/>
              <a:gdLst/>
              <a:ahLst/>
              <a:cxnLst/>
              <a:rect l="l" t="t" r="r" b="b"/>
              <a:pathLst>
                <a:path w="1832150" h="519138">
                  <a:moveTo>
                    <a:pt x="0" y="0"/>
                  </a:moveTo>
                  <a:lnTo>
                    <a:pt x="1832150" y="0"/>
                  </a:lnTo>
                  <a:lnTo>
                    <a:pt x="1832150" y="519138"/>
                  </a:lnTo>
                  <a:lnTo>
                    <a:pt x="0" y="5191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-66675"/>
              <a:ext cx="1832150" cy="5858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899"/>
                </a:lnSpc>
              </a:pPr>
              <a:r>
                <a:rPr lang="en-US" sz="3499">
                  <a:solidFill>
                    <a:srgbClr val="000000"/>
                  </a:solidFill>
                  <a:latin typeface="Quattrocento Bold"/>
                </a:rPr>
                <a:t>Grid Search </a:t>
              </a:r>
            </a:p>
            <a:p>
              <a:pPr algn="ctr">
                <a:lnSpc>
                  <a:spcPts val="4899"/>
                </a:lnSpc>
              </a:pPr>
              <a:r>
                <a:rPr lang="en-US" sz="3499">
                  <a:solidFill>
                    <a:srgbClr val="000000"/>
                  </a:solidFill>
                  <a:latin typeface="Quattrocento Bold"/>
                </a:rPr>
                <a:t>Accuracy = 66%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 rot="5400000">
            <a:off x="6628723" y="3630359"/>
            <a:ext cx="1115295" cy="1115295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D4AE5A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146050"/>
              <a:ext cx="711200" cy="463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 rot="5400000">
            <a:off x="11557588" y="7036530"/>
            <a:ext cx="1064633" cy="1064633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D4AE5A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146050"/>
              <a:ext cx="711200" cy="463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5111" b="-15111"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1028700" y="1009650"/>
            <a:ext cx="16230600" cy="1905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TextBox 4"/>
          <p:cNvSpPr txBox="1"/>
          <p:nvPr/>
        </p:nvSpPr>
        <p:spPr>
          <a:xfrm>
            <a:off x="16368951" y="9201150"/>
            <a:ext cx="890349" cy="375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Quattrocento Bold"/>
              </a:rPr>
              <a:t>page 12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1997914" y="691515"/>
            <a:ext cx="5261408" cy="375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Quattrocento Bold"/>
              </a:rPr>
              <a:t>Wednesday, May 8, 2024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678" y="607695"/>
            <a:ext cx="3266434" cy="746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Quattrocento Bold"/>
              </a:rPr>
              <a:t>MSBA 315</a:t>
            </a:r>
          </a:p>
          <a:p>
            <a:pPr algn="l">
              <a:lnSpc>
                <a:spcPts val="2940"/>
              </a:lnSpc>
              <a:spcBef>
                <a:spcPct val="0"/>
              </a:spcBef>
            </a:pPr>
            <a:endParaRPr lang="en-US" sz="2100">
              <a:solidFill>
                <a:srgbClr val="000000"/>
              </a:solidFill>
              <a:latin typeface="Quattrocento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5904317" y="65117"/>
            <a:ext cx="7401529" cy="9445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7789"/>
              </a:lnSpc>
              <a:spcBef>
                <a:spcPct val="0"/>
              </a:spcBef>
            </a:pPr>
            <a:r>
              <a:rPr lang="en-US" sz="5563">
                <a:solidFill>
                  <a:srgbClr val="000000"/>
                </a:solidFill>
                <a:latin typeface="Playfair Display 1 Bold"/>
              </a:rPr>
              <a:t>Random Forest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0302857" y="1354455"/>
            <a:ext cx="6956443" cy="1971104"/>
            <a:chOff x="0" y="0"/>
            <a:chExt cx="1832150" cy="51913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832150" cy="519138"/>
            </a:xfrm>
            <a:custGeom>
              <a:avLst/>
              <a:gdLst/>
              <a:ahLst/>
              <a:cxnLst/>
              <a:rect l="l" t="t" r="r" b="b"/>
              <a:pathLst>
                <a:path w="1832150" h="519138">
                  <a:moveTo>
                    <a:pt x="0" y="0"/>
                  </a:moveTo>
                  <a:lnTo>
                    <a:pt x="1832150" y="0"/>
                  </a:lnTo>
                  <a:lnTo>
                    <a:pt x="1832150" y="519138"/>
                  </a:lnTo>
                  <a:lnTo>
                    <a:pt x="0" y="5191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66675"/>
              <a:ext cx="1832150" cy="5858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899"/>
                </a:lnSpc>
              </a:pPr>
              <a:r>
                <a:rPr lang="en-US" sz="3499">
                  <a:solidFill>
                    <a:srgbClr val="000000"/>
                  </a:solidFill>
                  <a:latin typeface="Quattrocento Bold"/>
                </a:rPr>
                <a:t>BASE </a:t>
              </a:r>
            </a:p>
            <a:p>
              <a:pPr algn="ctr">
                <a:lnSpc>
                  <a:spcPts val="4899"/>
                </a:lnSpc>
              </a:pPr>
              <a:r>
                <a:rPr lang="en-US" sz="3499">
                  <a:solidFill>
                    <a:srgbClr val="000000"/>
                  </a:solidFill>
                  <a:latin typeface="Quattrocento Bold"/>
                </a:rPr>
                <a:t>Accuracy = 71%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5665778" y="4806547"/>
            <a:ext cx="6956443" cy="1971104"/>
            <a:chOff x="0" y="0"/>
            <a:chExt cx="1832150" cy="51913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832150" cy="519138"/>
            </a:xfrm>
            <a:custGeom>
              <a:avLst/>
              <a:gdLst/>
              <a:ahLst/>
              <a:cxnLst/>
              <a:rect l="l" t="t" r="r" b="b"/>
              <a:pathLst>
                <a:path w="1832150" h="519138">
                  <a:moveTo>
                    <a:pt x="0" y="0"/>
                  </a:moveTo>
                  <a:lnTo>
                    <a:pt x="1832150" y="0"/>
                  </a:lnTo>
                  <a:lnTo>
                    <a:pt x="1832150" y="519138"/>
                  </a:lnTo>
                  <a:lnTo>
                    <a:pt x="0" y="5191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66675"/>
              <a:ext cx="1832150" cy="5858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899"/>
                </a:lnSpc>
              </a:pPr>
              <a:r>
                <a:rPr lang="en-US" sz="3499" dirty="0">
                  <a:solidFill>
                    <a:srgbClr val="000000"/>
                  </a:solidFill>
                  <a:latin typeface="Quattrocento Bold"/>
                </a:rPr>
                <a:t>Literature</a:t>
              </a:r>
            </a:p>
            <a:p>
              <a:pPr algn="ctr">
                <a:lnSpc>
                  <a:spcPts val="4899"/>
                </a:lnSpc>
              </a:pPr>
              <a:r>
                <a:rPr lang="en-US" sz="3499" dirty="0">
                  <a:solidFill>
                    <a:srgbClr val="000000"/>
                  </a:solidFill>
                  <a:latin typeface="Quattrocento Bold"/>
                </a:rPr>
                <a:t>Accuracy = 72.16%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353283" y="8196548"/>
            <a:ext cx="6956443" cy="1971104"/>
            <a:chOff x="0" y="0"/>
            <a:chExt cx="1832150" cy="519138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832150" cy="519138"/>
            </a:xfrm>
            <a:custGeom>
              <a:avLst/>
              <a:gdLst/>
              <a:ahLst/>
              <a:cxnLst/>
              <a:rect l="l" t="t" r="r" b="b"/>
              <a:pathLst>
                <a:path w="1832150" h="519138">
                  <a:moveTo>
                    <a:pt x="0" y="0"/>
                  </a:moveTo>
                  <a:lnTo>
                    <a:pt x="1832150" y="0"/>
                  </a:lnTo>
                  <a:lnTo>
                    <a:pt x="1832150" y="519138"/>
                  </a:lnTo>
                  <a:lnTo>
                    <a:pt x="0" y="5191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-66675"/>
              <a:ext cx="1832150" cy="5858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899"/>
                </a:lnSpc>
              </a:pPr>
              <a:r>
                <a:rPr lang="en-US" sz="3499">
                  <a:solidFill>
                    <a:srgbClr val="000000"/>
                  </a:solidFill>
                  <a:latin typeface="Quattrocento Bold"/>
                </a:rPr>
                <a:t>Grid Search </a:t>
              </a:r>
            </a:p>
            <a:p>
              <a:pPr algn="ctr">
                <a:lnSpc>
                  <a:spcPts val="4899"/>
                </a:lnSpc>
              </a:pPr>
              <a:r>
                <a:rPr lang="en-US" sz="3499">
                  <a:solidFill>
                    <a:srgbClr val="000000"/>
                  </a:solidFill>
                  <a:latin typeface="Quattrocento Bold"/>
                </a:rPr>
                <a:t>Accuracy = 72.77%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 rot="5400000">
            <a:off x="10302857" y="3538852"/>
            <a:ext cx="1115295" cy="1115295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D4AE5A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146050"/>
              <a:ext cx="711200" cy="463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 rot="5400000">
            <a:off x="5904317" y="6998430"/>
            <a:ext cx="1064633" cy="1064633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D4AE5A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146050"/>
              <a:ext cx="711200" cy="463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5111" b="-15111"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1028700" y="1009650"/>
            <a:ext cx="16230600" cy="1905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TextBox 4"/>
          <p:cNvSpPr txBox="1"/>
          <p:nvPr/>
        </p:nvSpPr>
        <p:spPr>
          <a:xfrm>
            <a:off x="16373475" y="9201150"/>
            <a:ext cx="885825" cy="375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Quattrocento Bold"/>
              </a:rPr>
              <a:t>page 13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1997914" y="691515"/>
            <a:ext cx="5261408" cy="375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Quattrocento Bold"/>
              </a:rPr>
              <a:t>Wednesday, May 8, 2024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678" y="607695"/>
            <a:ext cx="3266434" cy="746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Quattrocento Bold"/>
              </a:rPr>
              <a:t>MSBA 315</a:t>
            </a:r>
          </a:p>
          <a:p>
            <a:pPr algn="l">
              <a:lnSpc>
                <a:spcPts val="2940"/>
              </a:lnSpc>
              <a:spcBef>
                <a:spcPct val="0"/>
              </a:spcBef>
            </a:pPr>
            <a:endParaRPr lang="en-US" sz="2100">
              <a:solidFill>
                <a:srgbClr val="000000"/>
              </a:solidFill>
              <a:latin typeface="Quattrocento Bold"/>
            </a:endParaRPr>
          </a:p>
        </p:txBody>
      </p:sp>
      <p:grpSp>
        <p:nvGrpSpPr>
          <p:cNvPr id="7" name="Group 7"/>
          <p:cNvGrpSpPr/>
          <p:nvPr/>
        </p:nvGrpSpPr>
        <p:grpSpPr>
          <a:xfrm>
            <a:off x="11150374" y="1416906"/>
            <a:ext cx="6956443" cy="1971104"/>
            <a:chOff x="0" y="0"/>
            <a:chExt cx="1832150" cy="51913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832150" cy="519138"/>
            </a:xfrm>
            <a:custGeom>
              <a:avLst/>
              <a:gdLst/>
              <a:ahLst/>
              <a:cxnLst/>
              <a:rect l="l" t="t" r="r" b="b"/>
              <a:pathLst>
                <a:path w="1832150" h="519138">
                  <a:moveTo>
                    <a:pt x="0" y="0"/>
                  </a:moveTo>
                  <a:lnTo>
                    <a:pt x="1832150" y="0"/>
                  </a:lnTo>
                  <a:lnTo>
                    <a:pt x="1832150" y="519138"/>
                  </a:lnTo>
                  <a:lnTo>
                    <a:pt x="0" y="5191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66675"/>
              <a:ext cx="1832150" cy="5858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899"/>
                </a:lnSpc>
              </a:pPr>
              <a:r>
                <a:rPr lang="en-US" sz="3499" dirty="0">
                  <a:solidFill>
                    <a:srgbClr val="000000"/>
                  </a:solidFill>
                  <a:latin typeface="Quattrocento Bold"/>
                </a:rPr>
                <a:t>BASE </a:t>
              </a:r>
            </a:p>
            <a:p>
              <a:pPr algn="ctr">
                <a:lnSpc>
                  <a:spcPts val="4899"/>
                </a:lnSpc>
              </a:pPr>
              <a:r>
                <a:rPr lang="en-US" sz="3499" dirty="0">
                  <a:solidFill>
                    <a:srgbClr val="000000"/>
                  </a:solidFill>
                  <a:latin typeface="Quattrocento Bold"/>
                </a:rPr>
                <a:t>Accuracy = 71%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7032029" y="4789472"/>
            <a:ext cx="6956443" cy="1971104"/>
            <a:chOff x="0" y="0"/>
            <a:chExt cx="1832150" cy="519138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832150" cy="519138"/>
            </a:xfrm>
            <a:custGeom>
              <a:avLst/>
              <a:gdLst/>
              <a:ahLst/>
              <a:cxnLst/>
              <a:rect l="l" t="t" r="r" b="b"/>
              <a:pathLst>
                <a:path w="1832150" h="519138">
                  <a:moveTo>
                    <a:pt x="0" y="0"/>
                  </a:moveTo>
                  <a:lnTo>
                    <a:pt x="1832150" y="0"/>
                  </a:lnTo>
                  <a:lnTo>
                    <a:pt x="1832150" y="519138"/>
                  </a:lnTo>
                  <a:lnTo>
                    <a:pt x="0" y="5191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-66675"/>
              <a:ext cx="1832150" cy="5858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899"/>
                </a:lnSpc>
              </a:pPr>
              <a:r>
                <a:rPr lang="en-US" sz="3499">
                  <a:solidFill>
                    <a:srgbClr val="000000"/>
                  </a:solidFill>
                  <a:latin typeface="Quattrocento Bold"/>
                </a:rPr>
                <a:t>Literature</a:t>
              </a:r>
            </a:p>
            <a:p>
              <a:pPr algn="ctr">
                <a:lnSpc>
                  <a:spcPts val="4899"/>
                </a:lnSpc>
              </a:pPr>
              <a:r>
                <a:rPr lang="en-US" sz="3499">
                  <a:solidFill>
                    <a:srgbClr val="000000"/>
                  </a:solidFill>
                  <a:latin typeface="Quattrocento Bold"/>
                </a:rPr>
                <a:t>Accuracy = 72.5%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880269" y="8047945"/>
            <a:ext cx="6956443" cy="1971104"/>
            <a:chOff x="0" y="0"/>
            <a:chExt cx="1832150" cy="519138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832150" cy="519138"/>
            </a:xfrm>
            <a:custGeom>
              <a:avLst/>
              <a:gdLst/>
              <a:ahLst/>
              <a:cxnLst/>
              <a:rect l="l" t="t" r="r" b="b"/>
              <a:pathLst>
                <a:path w="1832150" h="519138">
                  <a:moveTo>
                    <a:pt x="0" y="0"/>
                  </a:moveTo>
                  <a:lnTo>
                    <a:pt x="1832150" y="0"/>
                  </a:lnTo>
                  <a:lnTo>
                    <a:pt x="1832150" y="519138"/>
                  </a:lnTo>
                  <a:lnTo>
                    <a:pt x="0" y="5191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0" y="-66675"/>
              <a:ext cx="1832150" cy="5858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899"/>
                </a:lnSpc>
              </a:pPr>
              <a:r>
                <a:rPr lang="en-US" sz="3499" dirty="0">
                  <a:solidFill>
                    <a:srgbClr val="000000"/>
                  </a:solidFill>
                  <a:latin typeface="Quattrocento Bold"/>
                </a:rPr>
                <a:t>Grid Search </a:t>
              </a:r>
            </a:p>
            <a:p>
              <a:pPr algn="ctr">
                <a:lnSpc>
                  <a:spcPts val="4899"/>
                </a:lnSpc>
              </a:pPr>
              <a:r>
                <a:rPr lang="en-US" sz="3499" dirty="0">
                  <a:solidFill>
                    <a:srgbClr val="000000"/>
                  </a:solidFill>
                  <a:latin typeface="Quattrocento Bold"/>
                </a:rPr>
                <a:t>Accuracy = 72.5%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 rot="5400000">
            <a:off x="11776264" y="3540410"/>
            <a:ext cx="1115295" cy="1115295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D4AE5A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146050"/>
              <a:ext cx="711200" cy="463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 rot="5400000">
            <a:off x="7458092" y="6983312"/>
            <a:ext cx="1064633" cy="1064633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D4AE5A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146050"/>
              <a:ext cx="711200" cy="463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7618827" y="65117"/>
            <a:ext cx="7401529" cy="9445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7789"/>
              </a:lnSpc>
              <a:spcBef>
                <a:spcPct val="0"/>
              </a:spcBef>
            </a:pPr>
            <a:r>
              <a:rPr lang="en-US" sz="5563">
                <a:solidFill>
                  <a:srgbClr val="000000"/>
                </a:solidFill>
                <a:latin typeface="Playfair Display 1 Bold"/>
              </a:rPr>
              <a:t>XGBoost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5111" b="-15111"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1028700" y="1009650"/>
            <a:ext cx="16230600" cy="1905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TextBox 4"/>
          <p:cNvSpPr txBox="1"/>
          <p:nvPr/>
        </p:nvSpPr>
        <p:spPr>
          <a:xfrm>
            <a:off x="16375380" y="9201150"/>
            <a:ext cx="883920" cy="375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Quattrocento Bold"/>
              </a:rPr>
              <a:t>page 14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1997914" y="691515"/>
            <a:ext cx="5261408" cy="375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Quattrocento Bold"/>
              </a:rPr>
              <a:t>Wednesday, May 8, 2024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678" y="607695"/>
            <a:ext cx="3266434" cy="746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Quattrocento Bold"/>
              </a:rPr>
              <a:t>MSBA 315</a:t>
            </a:r>
          </a:p>
          <a:p>
            <a:pPr algn="l">
              <a:lnSpc>
                <a:spcPts val="2940"/>
              </a:lnSpc>
              <a:spcBef>
                <a:spcPct val="0"/>
              </a:spcBef>
            </a:pPr>
            <a:endParaRPr lang="en-US" sz="2100">
              <a:solidFill>
                <a:srgbClr val="000000"/>
              </a:solidFill>
              <a:latin typeface="Quattrocento Bold"/>
            </a:endParaRPr>
          </a:p>
        </p:txBody>
      </p:sp>
      <p:grpSp>
        <p:nvGrpSpPr>
          <p:cNvPr id="7" name="Group 7"/>
          <p:cNvGrpSpPr/>
          <p:nvPr/>
        </p:nvGrpSpPr>
        <p:grpSpPr>
          <a:xfrm>
            <a:off x="1028678" y="1354455"/>
            <a:ext cx="6956443" cy="1971104"/>
            <a:chOff x="0" y="0"/>
            <a:chExt cx="1832150" cy="51913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832150" cy="519138"/>
            </a:xfrm>
            <a:custGeom>
              <a:avLst/>
              <a:gdLst/>
              <a:ahLst/>
              <a:cxnLst/>
              <a:rect l="l" t="t" r="r" b="b"/>
              <a:pathLst>
                <a:path w="1832150" h="519138">
                  <a:moveTo>
                    <a:pt x="0" y="0"/>
                  </a:moveTo>
                  <a:lnTo>
                    <a:pt x="1832150" y="0"/>
                  </a:lnTo>
                  <a:lnTo>
                    <a:pt x="1832150" y="519138"/>
                  </a:lnTo>
                  <a:lnTo>
                    <a:pt x="0" y="5191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66675"/>
              <a:ext cx="1832150" cy="5858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899"/>
                </a:lnSpc>
              </a:pPr>
              <a:r>
                <a:rPr lang="en-US" sz="3499">
                  <a:solidFill>
                    <a:srgbClr val="000000"/>
                  </a:solidFill>
                  <a:latin typeface="Quattrocento Bold"/>
                </a:rPr>
                <a:t>BASE </a:t>
              </a:r>
            </a:p>
            <a:p>
              <a:pPr algn="ctr">
                <a:lnSpc>
                  <a:spcPts val="4899"/>
                </a:lnSpc>
              </a:pPr>
              <a:r>
                <a:rPr lang="en-US" sz="3499">
                  <a:solidFill>
                    <a:srgbClr val="000000"/>
                  </a:solidFill>
                  <a:latin typeface="Quattrocento Bold"/>
                </a:rPr>
                <a:t>Accuracy = 66%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5665778" y="4905540"/>
            <a:ext cx="6956443" cy="1971104"/>
            <a:chOff x="0" y="0"/>
            <a:chExt cx="1832150" cy="519138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832150" cy="519138"/>
            </a:xfrm>
            <a:custGeom>
              <a:avLst/>
              <a:gdLst/>
              <a:ahLst/>
              <a:cxnLst/>
              <a:rect l="l" t="t" r="r" b="b"/>
              <a:pathLst>
                <a:path w="1832150" h="519138">
                  <a:moveTo>
                    <a:pt x="0" y="0"/>
                  </a:moveTo>
                  <a:lnTo>
                    <a:pt x="1832150" y="0"/>
                  </a:lnTo>
                  <a:lnTo>
                    <a:pt x="1832150" y="519138"/>
                  </a:lnTo>
                  <a:lnTo>
                    <a:pt x="0" y="5191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-66675"/>
              <a:ext cx="1832150" cy="5858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899"/>
                </a:lnSpc>
              </a:pPr>
              <a:r>
                <a:rPr lang="en-US" sz="3499">
                  <a:solidFill>
                    <a:srgbClr val="000000"/>
                  </a:solidFill>
                  <a:latin typeface="Quattrocento Bold"/>
                </a:rPr>
                <a:t>Literature</a:t>
              </a:r>
            </a:p>
            <a:p>
              <a:pPr algn="ctr">
                <a:lnSpc>
                  <a:spcPts val="4899"/>
                </a:lnSpc>
              </a:pPr>
              <a:r>
                <a:rPr lang="en-US" sz="3499">
                  <a:solidFill>
                    <a:srgbClr val="000000"/>
                  </a:solidFill>
                  <a:latin typeface="Quattrocento Bold"/>
                </a:rPr>
                <a:t>Accuracy = 71%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8979413" y="8186889"/>
            <a:ext cx="6956443" cy="1971104"/>
            <a:chOff x="0" y="0"/>
            <a:chExt cx="1832150" cy="519138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832150" cy="519138"/>
            </a:xfrm>
            <a:custGeom>
              <a:avLst/>
              <a:gdLst/>
              <a:ahLst/>
              <a:cxnLst/>
              <a:rect l="l" t="t" r="r" b="b"/>
              <a:pathLst>
                <a:path w="1832150" h="519138">
                  <a:moveTo>
                    <a:pt x="0" y="0"/>
                  </a:moveTo>
                  <a:lnTo>
                    <a:pt x="1832150" y="0"/>
                  </a:lnTo>
                  <a:lnTo>
                    <a:pt x="1832150" y="519138"/>
                  </a:lnTo>
                  <a:lnTo>
                    <a:pt x="0" y="5191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0" y="-66675"/>
              <a:ext cx="1832150" cy="5858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899"/>
                </a:lnSpc>
              </a:pPr>
              <a:r>
                <a:rPr lang="en-US" sz="3499">
                  <a:solidFill>
                    <a:srgbClr val="000000"/>
                  </a:solidFill>
                  <a:latin typeface="Quattrocento Bold"/>
                </a:rPr>
                <a:t>Grid Search </a:t>
              </a:r>
            </a:p>
            <a:p>
              <a:pPr algn="ctr">
                <a:lnSpc>
                  <a:spcPts val="4899"/>
                </a:lnSpc>
              </a:pPr>
              <a:r>
                <a:rPr lang="en-US" sz="3499">
                  <a:solidFill>
                    <a:srgbClr val="000000"/>
                  </a:solidFill>
                  <a:latin typeface="Quattrocento Bold"/>
                </a:rPr>
                <a:t>Accuracy = 74%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 rot="5400000">
            <a:off x="6628723" y="3630359"/>
            <a:ext cx="1115295" cy="1115295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D4AE5A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146050"/>
              <a:ext cx="711200" cy="463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 rot="5400000">
            <a:off x="11557588" y="7036530"/>
            <a:ext cx="1064633" cy="1064633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D4AE5A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146050"/>
              <a:ext cx="711200" cy="463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5121765" y="65117"/>
            <a:ext cx="7401529" cy="9445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7789"/>
              </a:lnSpc>
              <a:spcBef>
                <a:spcPct val="0"/>
              </a:spcBef>
            </a:pPr>
            <a:r>
              <a:rPr lang="en-US" sz="5563">
                <a:solidFill>
                  <a:srgbClr val="000000"/>
                </a:solidFill>
                <a:latin typeface="Playfair Display 1 Bold"/>
              </a:rPr>
              <a:t>Logistic Regression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5111" b="-15111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AutoShape 3"/>
          <p:cNvSpPr/>
          <p:nvPr/>
        </p:nvSpPr>
        <p:spPr>
          <a:xfrm>
            <a:off x="1028700" y="1009650"/>
            <a:ext cx="16230600" cy="1905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TextBox 4"/>
          <p:cNvSpPr txBox="1"/>
          <p:nvPr/>
        </p:nvSpPr>
        <p:spPr>
          <a:xfrm>
            <a:off x="7510805" y="653415"/>
            <a:ext cx="3266434" cy="375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Quattrocento Bold"/>
              </a:rPr>
              <a:t>Volume 101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1997892" y="9201150"/>
            <a:ext cx="5261408" cy="375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Quattrocento Bold"/>
              </a:rPr>
              <a:t>page 15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1997914" y="691515"/>
            <a:ext cx="5261408" cy="375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Quattrocento Bold"/>
              </a:rPr>
              <a:t>Wednesday, May 8, 2024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678" y="607695"/>
            <a:ext cx="3266434" cy="746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Quattrocento Bold"/>
              </a:rPr>
              <a:t>MSBA 315</a:t>
            </a:r>
          </a:p>
          <a:p>
            <a:pPr algn="l">
              <a:lnSpc>
                <a:spcPts val="2940"/>
              </a:lnSpc>
              <a:spcBef>
                <a:spcPct val="0"/>
              </a:spcBef>
            </a:pPr>
            <a:endParaRPr lang="en-US" sz="2100">
              <a:solidFill>
                <a:srgbClr val="000000"/>
              </a:solidFill>
              <a:latin typeface="Quattrocento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7288798" y="4360228"/>
            <a:ext cx="3710404" cy="15665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dirty="0">
                <a:solidFill>
                  <a:srgbClr val="000000"/>
                </a:solidFill>
                <a:latin typeface="Canva Sans Bold"/>
              </a:rPr>
              <a:t>BUT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287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5111" b="-15111"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1028700" y="1009650"/>
            <a:ext cx="16230600" cy="1905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4282251" y="2354529"/>
            <a:ext cx="9723497" cy="8334426"/>
          </a:xfrm>
          <a:custGeom>
            <a:avLst/>
            <a:gdLst/>
            <a:ahLst/>
            <a:cxnLst/>
            <a:rect l="l" t="t" r="r" b="b"/>
            <a:pathLst>
              <a:path w="9723497" h="8334426">
                <a:moveTo>
                  <a:pt x="0" y="0"/>
                </a:moveTo>
                <a:lnTo>
                  <a:pt x="9723497" y="0"/>
                </a:lnTo>
                <a:lnTo>
                  <a:pt x="9723497" y="8334426"/>
                </a:lnTo>
                <a:lnTo>
                  <a:pt x="0" y="83344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7510805" y="653415"/>
            <a:ext cx="3266434" cy="375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Quattrocento Bold"/>
              </a:rPr>
              <a:t>Volume 101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1997892" y="9201150"/>
            <a:ext cx="5261408" cy="375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Quattrocento Bold"/>
              </a:rPr>
              <a:t>page 16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997914" y="691515"/>
            <a:ext cx="5261408" cy="375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Quattrocento Bold"/>
              </a:rPr>
              <a:t>Wednesday, May 8, 2024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678" y="607695"/>
            <a:ext cx="3266434" cy="746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Quattrocento Bold"/>
              </a:rPr>
              <a:t>MSBA 315</a:t>
            </a:r>
          </a:p>
          <a:p>
            <a:pPr algn="l">
              <a:lnSpc>
                <a:spcPts val="2940"/>
              </a:lnSpc>
              <a:spcBef>
                <a:spcPct val="0"/>
              </a:spcBef>
            </a:pPr>
            <a:endParaRPr lang="en-US" sz="2100">
              <a:solidFill>
                <a:srgbClr val="000000"/>
              </a:solidFill>
              <a:latin typeface="Quattrocento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14400" y="2098513"/>
            <a:ext cx="16840200" cy="8056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860"/>
              </a:lnSpc>
              <a:spcBef>
                <a:spcPct val="0"/>
              </a:spcBef>
            </a:pPr>
            <a:r>
              <a:rPr lang="en-US" sz="4900" dirty="0">
                <a:solidFill>
                  <a:srgbClr val="000000"/>
                </a:solidFill>
                <a:latin typeface="Playfair Display 1"/>
              </a:rPr>
              <a:t>MODELING USING NEURAL NETWORKS AND</a:t>
            </a:r>
            <a:r>
              <a:rPr lang="en-US" sz="4900" dirty="0">
                <a:solidFill>
                  <a:srgbClr val="000000"/>
                </a:solidFill>
                <a:latin typeface="Playfair Display 1 Bold"/>
              </a:rPr>
              <a:t> BERT 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5111" b="-15111"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1028700" y="1009650"/>
            <a:ext cx="16230600" cy="1905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4295111" y="6920597"/>
            <a:ext cx="4256931" cy="1780171"/>
          </a:xfrm>
          <a:custGeom>
            <a:avLst/>
            <a:gdLst/>
            <a:ahLst/>
            <a:cxnLst/>
            <a:rect l="l" t="t" r="r" b="b"/>
            <a:pathLst>
              <a:path w="4256931" h="1780171">
                <a:moveTo>
                  <a:pt x="0" y="0"/>
                </a:moveTo>
                <a:lnTo>
                  <a:pt x="4256932" y="0"/>
                </a:lnTo>
                <a:lnTo>
                  <a:pt x="4256932" y="1780171"/>
                </a:lnTo>
                <a:lnTo>
                  <a:pt x="0" y="178017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9833654" y="6890660"/>
            <a:ext cx="4328520" cy="1810108"/>
          </a:xfrm>
          <a:custGeom>
            <a:avLst/>
            <a:gdLst/>
            <a:ahLst/>
            <a:cxnLst/>
            <a:rect l="l" t="t" r="r" b="b"/>
            <a:pathLst>
              <a:path w="4328520" h="1810108">
                <a:moveTo>
                  <a:pt x="0" y="0"/>
                </a:moveTo>
                <a:lnTo>
                  <a:pt x="4328520" y="0"/>
                </a:lnTo>
                <a:lnTo>
                  <a:pt x="4328520" y="1810108"/>
                </a:lnTo>
                <a:lnTo>
                  <a:pt x="0" y="18101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7510805" y="653415"/>
            <a:ext cx="3266434" cy="375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Quattrocento Bold"/>
              </a:rPr>
              <a:t>Volume 101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997892" y="9201150"/>
            <a:ext cx="5261408" cy="375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Quattrocento Bold"/>
              </a:rPr>
              <a:t>page 17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997914" y="691515"/>
            <a:ext cx="5261408" cy="375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Quattrocento Bold"/>
              </a:rPr>
              <a:t>Wednesday, May 8, 2024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678" y="607695"/>
            <a:ext cx="3266434" cy="746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Quattrocento Bold"/>
              </a:rPr>
              <a:t>MSBA 315</a:t>
            </a:r>
          </a:p>
          <a:p>
            <a:pPr algn="l">
              <a:lnSpc>
                <a:spcPts val="2940"/>
              </a:lnSpc>
              <a:spcBef>
                <a:spcPct val="0"/>
              </a:spcBef>
            </a:pPr>
            <a:endParaRPr lang="en-US" sz="2100">
              <a:solidFill>
                <a:srgbClr val="000000"/>
              </a:solidFill>
              <a:latin typeface="Quattrocento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246885" y="1249680"/>
            <a:ext cx="16012437" cy="953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40"/>
              </a:lnSpc>
              <a:spcBef>
                <a:spcPct val="0"/>
              </a:spcBef>
            </a:pPr>
            <a:r>
              <a:rPr lang="en-US" sz="5600" dirty="0">
                <a:solidFill>
                  <a:srgbClr val="000000"/>
                </a:solidFill>
                <a:latin typeface="Playfair Display 1 Bold"/>
              </a:rPr>
              <a:t>USED BERT WITH SAME PREPROCESSING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123601" y="2098040"/>
            <a:ext cx="14259005" cy="3846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406"/>
              </a:lnSpc>
              <a:spcBef>
                <a:spcPct val="0"/>
              </a:spcBef>
            </a:pPr>
            <a:r>
              <a:rPr lang="en-US" sz="22432" dirty="0">
                <a:solidFill>
                  <a:srgbClr val="000000"/>
                </a:solidFill>
                <a:latin typeface="Playfair Display 1 Bold"/>
              </a:rPr>
              <a:t>EXCEPT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432260" y="7216133"/>
            <a:ext cx="3930397" cy="1163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  <a:spcBef>
                <a:spcPct val="0"/>
              </a:spcBef>
            </a:pPr>
            <a:r>
              <a:rPr lang="en-US" sz="2200" dirty="0">
                <a:solidFill>
                  <a:srgbClr val="000000"/>
                </a:solidFill>
                <a:latin typeface="Quattrocento Bold"/>
              </a:rPr>
              <a:t>Converted TF-IDF Matrix to data frame, then concatenated with original data frame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974842" y="7173814"/>
            <a:ext cx="4046144" cy="11961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70"/>
              </a:lnSpc>
              <a:spcBef>
                <a:spcPct val="0"/>
              </a:spcBef>
            </a:pPr>
            <a:r>
              <a:rPr lang="en-US" sz="2264" dirty="0">
                <a:solidFill>
                  <a:srgbClr val="000000"/>
                </a:solidFill>
                <a:latin typeface="Quattrocento Bold"/>
              </a:rPr>
              <a:t>Label Encoder and transform section name, creating new column and drop initial one.</a:t>
            </a:r>
          </a:p>
        </p:txBody>
      </p:sp>
      <p:sp>
        <p:nvSpPr>
          <p:cNvPr id="14" name="Freeform 14"/>
          <p:cNvSpPr/>
          <p:nvPr/>
        </p:nvSpPr>
        <p:spPr>
          <a:xfrm>
            <a:off x="10090590" y="5944910"/>
            <a:ext cx="3902300" cy="3508311"/>
          </a:xfrm>
          <a:custGeom>
            <a:avLst/>
            <a:gdLst/>
            <a:ahLst/>
            <a:cxnLst/>
            <a:rect l="l" t="t" r="r" b="b"/>
            <a:pathLst>
              <a:path w="2989139" h="2985403">
                <a:moveTo>
                  <a:pt x="0" y="0"/>
                </a:moveTo>
                <a:lnTo>
                  <a:pt x="2989140" y="0"/>
                </a:lnTo>
                <a:lnTo>
                  <a:pt x="2989140" y="2985403"/>
                </a:lnTo>
                <a:lnTo>
                  <a:pt x="0" y="298540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4502854" y="5838512"/>
            <a:ext cx="3930397" cy="3739872"/>
          </a:xfrm>
          <a:custGeom>
            <a:avLst/>
            <a:gdLst/>
            <a:ahLst/>
            <a:cxnLst/>
            <a:rect l="l" t="t" r="r" b="b"/>
            <a:pathLst>
              <a:path w="2989139" h="2985403">
                <a:moveTo>
                  <a:pt x="0" y="0"/>
                </a:moveTo>
                <a:lnTo>
                  <a:pt x="2989139" y="0"/>
                </a:lnTo>
                <a:lnTo>
                  <a:pt x="2989139" y="2985403"/>
                </a:lnTo>
                <a:lnTo>
                  <a:pt x="0" y="298540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5111" b="-15111"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1028700" y="1009650"/>
            <a:ext cx="16230600" cy="1905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 rot="-4113565">
            <a:off x="4832896" y="2817488"/>
            <a:ext cx="695598" cy="1314704"/>
          </a:xfrm>
          <a:custGeom>
            <a:avLst/>
            <a:gdLst/>
            <a:ahLst/>
            <a:cxnLst/>
            <a:rect l="l" t="t" r="r" b="b"/>
            <a:pathLst>
              <a:path w="695598" h="1314704">
                <a:moveTo>
                  <a:pt x="0" y="0"/>
                </a:moveTo>
                <a:lnTo>
                  <a:pt x="695598" y="0"/>
                </a:lnTo>
                <a:lnTo>
                  <a:pt x="695598" y="1314704"/>
                </a:lnTo>
                <a:lnTo>
                  <a:pt x="0" y="131470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5932755" y="5085206"/>
            <a:ext cx="1356027" cy="2098301"/>
          </a:xfrm>
          <a:custGeom>
            <a:avLst/>
            <a:gdLst/>
            <a:ahLst/>
            <a:cxnLst/>
            <a:rect l="l" t="t" r="r" b="b"/>
            <a:pathLst>
              <a:path w="1356027" h="2098301">
                <a:moveTo>
                  <a:pt x="0" y="0"/>
                </a:moveTo>
                <a:lnTo>
                  <a:pt x="1356027" y="0"/>
                </a:lnTo>
                <a:lnTo>
                  <a:pt x="1356027" y="2098301"/>
                </a:lnTo>
                <a:lnTo>
                  <a:pt x="0" y="209830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1019531" y="4419207"/>
            <a:ext cx="6674893" cy="1715149"/>
            <a:chOff x="0" y="0"/>
            <a:chExt cx="1757996" cy="45172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757996" cy="451726"/>
            </a:xfrm>
            <a:custGeom>
              <a:avLst/>
              <a:gdLst/>
              <a:ahLst/>
              <a:cxnLst/>
              <a:rect l="l" t="t" r="r" b="b"/>
              <a:pathLst>
                <a:path w="1757996" h="451726">
                  <a:moveTo>
                    <a:pt x="0" y="0"/>
                  </a:moveTo>
                  <a:lnTo>
                    <a:pt x="1757996" y="0"/>
                  </a:lnTo>
                  <a:lnTo>
                    <a:pt x="1757996" y="451726"/>
                  </a:lnTo>
                  <a:lnTo>
                    <a:pt x="0" y="45172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85725"/>
              <a:ext cx="1757996" cy="5374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159"/>
                </a:lnSpc>
              </a:pPr>
              <a:r>
                <a:rPr lang="en-US" sz="4399">
                  <a:solidFill>
                    <a:srgbClr val="000000"/>
                  </a:solidFill>
                  <a:latin typeface="Quattrocento Bold"/>
                </a:rPr>
                <a:t>Accuracy = 88.6%</a:t>
              </a:r>
            </a:p>
          </p:txBody>
        </p:sp>
      </p:grpSp>
      <p:sp>
        <p:nvSpPr>
          <p:cNvPr id="9" name="Freeform 9"/>
          <p:cNvSpPr/>
          <p:nvPr/>
        </p:nvSpPr>
        <p:spPr>
          <a:xfrm>
            <a:off x="8727883" y="4829875"/>
            <a:ext cx="2073550" cy="627249"/>
          </a:xfrm>
          <a:custGeom>
            <a:avLst/>
            <a:gdLst/>
            <a:ahLst/>
            <a:cxnLst/>
            <a:rect l="l" t="t" r="r" b="b"/>
            <a:pathLst>
              <a:path w="2073550" h="627249">
                <a:moveTo>
                  <a:pt x="0" y="0"/>
                </a:moveTo>
                <a:lnTo>
                  <a:pt x="2073550" y="0"/>
                </a:lnTo>
                <a:lnTo>
                  <a:pt x="2073550" y="627250"/>
                </a:lnTo>
                <a:lnTo>
                  <a:pt x="0" y="62725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1997892" y="9201150"/>
            <a:ext cx="5261408" cy="375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Quattrocento Bold"/>
              </a:rPr>
              <a:t>page 18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997914" y="691515"/>
            <a:ext cx="5261408" cy="375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Quattrocento Bold"/>
              </a:rPr>
              <a:t>Wednesday, May 8, 2024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8678" y="607695"/>
            <a:ext cx="3266434" cy="746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Quattrocento Bold"/>
              </a:rPr>
              <a:t>MSBA 315</a:t>
            </a:r>
          </a:p>
          <a:p>
            <a:pPr algn="l">
              <a:lnSpc>
                <a:spcPts val="2940"/>
              </a:lnSpc>
              <a:spcBef>
                <a:spcPct val="0"/>
              </a:spcBef>
            </a:pPr>
            <a:endParaRPr lang="en-US" sz="2100">
              <a:solidFill>
                <a:srgbClr val="000000"/>
              </a:solidFill>
              <a:latin typeface="Quattrocento 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329759" y="2380521"/>
            <a:ext cx="4295457" cy="1066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dirty="0">
                <a:solidFill>
                  <a:srgbClr val="000000"/>
                </a:solidFill>
                <a:latin typeface="Quattrocento Bold"/>
              </a:rPr>
              <a:t>Tokenization and Encoding with BERT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546814" y="3962656"/>
            <a:ext cx="2962971" cy="1066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dirty="0">
                <a:solidFill>
                  <a:srgbClr val="000000"/>
                </a:solidFill>
                <a:latin typeface="Quattrocento Bold"/>
              </a:rPr>
              <a:t>BERT Model Initialization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01232" y="6077206"/>
            <a:ext cx="5318458" cy="22307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8"/>
              </a:lnSpc>
              <a:spcBef>
                <a:spcPct val="0"/>
              </a:spcBef>
            </a:pPr>
            <a:r>
              <a:rPr lang="en-US" sz="2549" dirty="0">
                <a:solidFill>
                  <a:srgbClr val="000000"/>
                </a:solidFill>
                <a:latin typeface="Quattrocento Bold"/>
              </a:rPr>
              <a:t>Label Conversion and Mapping:</a:t>
            </a:r>
          </a:p>
          <a:p>
            <a:pPr algn="l">
              <a:lnSpc>
                <a:spcPts val="3568"/>
              </a:lnSpc>
              <a:spcBef>
                <a:spcPct val="0"/>
              </a:spcBef>
            </a:pPr>
            <a:r>
              <a:rPr lang="en-US" sz="2549" dirty="0">
                <a:solidFill>
                  <a:srgbClr val="000000"/>
                </a:solidFill>
                <a:latin typeface="Quattrocento Bold"/>
              </a:rPr>
              <a:t>The categorical labels are converted into numerical format and mapped to their respective indices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610272" y="106044"/>
            <a:ext cx="8488985" cy="903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19"/>
              </a:lnSpc>
              <a:spcBef>
                <a:spcPct val="0"/>
              </a:spcBef>
            </a:pPr>
            <a:r>
              <a:rPr lang="en-US" sz="5299">
                <a:solidFill>
                  <a:srgbClr val="000000"/>
                </a:solidFill>
                <a:latin typeface="Playfair Display 1 Bold"/>
              </a:rPr>
              <a:t>FOR BERT SPECIFICALLY 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5111" b="-15111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6834637" y="1491793"/>
            <a:ext cx="4175638" cy="7925574"/>
            <a:chOff x="0" y="0"/>
            <a:chExt cx="5567517" cy="10567433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/>
            <a:srcRect r="64964"/>
            <a:stretch>
              <a:fillRect/>
            </a:stretch>
          </p:blipFill>
          <p:spPr>
            <a:xfrm>
              <a:off x="0" y="0"/>
              <a:ext cx="5567517" cy="10567433"/>
            </a:xfrm>
            <a:prstGeom prst="rect">
              <a:avLst/>
            </a:prstGeom>
          </p:spPr>
        </p:pic>
      </p:grpSp>
      <p:sp>
        <p:nvSpPr>
          <p:cNvPr id="5" name="AutoShape 5"/>
          <p:cNvSpPr/>
          <p:nvPr/>
        </p:nvSpPr>
        <p:spPr>
          <a:xfrm>
            <a:off x="1028700" y="1009650"/>
            <a:ext cx="16230600" cy="1905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TextBox 6"/>
          <p:cNvSpPr txBox="1"/>
          <p:nvPr/>
        </p:nvSpPr>
        <p:spPr>
          <a:xfrm>
            <a:off x="1028700" y="615315"/>
            <a:ext cx="3266434" cy="746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Quattrocento Bold"/>
              </a:rPr>
              <a:t>MSBA 315</a:t>
            </a:r>
          </a:p>
          <a:p>
            <a:pPr algn="l">
              <a:lnSpc>
                <a:spcPts val="2940"/>
              </a:lnSpc>
              <a:spcBef>
                <a:spcPct val="0"/>
              </a:spcBef>
            </a:pPr>
            <a:endParaRPr lang="en-US" sz="2100">
              <a:solidFill>
                <a:srgbClr val="000000"/>
              </a:solidFill>
              <a:latin typeface="Quattrocento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1997892" y="615315"/>
            <a:ext cx="5261408" cy="375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Quattrocento Bold"/>
              </a:rPr>
              <a:t>Wednesday, May 8, 2024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997892" y="9201150"/>
            <a:ext cx="5261408" cy="375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Quattrocento Bold"/>
              </a:rPr>
              <a:t>page 01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330001" y="37465"/>
            <a:ext cx="5627999" cy="953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7840"/>
              </a:lnSpc>
              <a:spcBef>
                <a:spcPct val="0"/>
              </a:spcBef>
            </a:pPr>
            <a:r>
              <a:rPr lang="en-US" sz="5600">
                <a:solidFill>
                  <a:srgbClr val="000000"/>
                </a:solidFill>
                <a:latin typeface="Playfair Display 1 Bold"/>
              </a:rPr>
              <a:t>BACKGROUND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85270" y="2321238"/>
            <a:ext cx="6549367" cy="42519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69723" lvl="1" indent="-334862" algn="l">
              <a:lnSpc>
                <a:spcPts val="4342"/>
              </a:lnSpc>
              <a:buFont typeface="Arial"/>
              <a:buChar char="•"/>
            </a:pPr>
            <a:r>
              <a:rPr lang="en-US" sz="3102" dirty="0">
                <a:solidFill>
                  <a:srgbClr val="000000"/>
                </a:solidFill>
                <a:latin typeface="Quattrocento Bold"/>
              </a:rPr>
              <a:t>News Industry Shift</a:t>
            </a:r>
          </a:p>
          <a:p>
            <a:pPr algn="l">
              <a:lnSpc>
                <a:spcPts val="4342"/>
              </a:lnSpc>
            </a:pPr>
            <a:endParaRPr lang="en-US" sz="3102" dirty="0">
              <a:solidFill>
                <a:srgbClr val="000000"/>
              </a:solidFill>
              <a:latin typeface="Quattrocento Bold"/>
            </a:endParaRPr>
          </a:p>
          <a:p>
            <a:pPr algn="l">
              <a:lnSpc>
                <a:spcPts val="4342"/>
              </a:lnSpc>
            </a:pPr>
            <a:endParaRPr lang="en-US" sz="3102" dirty="0">
              <a:solidFill>
                <a:srgbClr val="000000"/>
              </a:solidFill>
              <a:latin typeface="Quattrocento Bold"/>
            </a:endParaRPr>
          </a:p>
          <a:p>
            <a:pPr algn="l">
              <a:lnSpc>
                <a:spcPts val="4342"/>
              </a:lnSpc>
            </a:pPr>
            <a:endParaRPr lang="en-US" sz="3102" dirty="0">
              <a:solidFill>
                <a:srgbClr val="000000"/>
              </a:solidFill>
              <a:latin typeface="Quattrocento Bold"/>
            </a:endParaRPr>
          </a:p>
          <a:p>
            <a:pPr algn="l">
              <a:lnSpc>
                <a:spcPts val="4342"/>
              </a:lnSpc>
            </a:pPr>
            <a:endParaRPr lang="en-US" sz="3102" dirty="0">
              <a:solidFill>
                <a:srgbClr val="000000"/>
              </a:solidFill>
              <a:latin typeface="Quattrocento Bold"/>
            </a:endParaRPr>
          </a:p>
          <a:p>
            <a:pPr marL="669723" lvl="1" indent="-334862" algn="l">
              <a:lnSpc>
                <a:spcPts val="4342"/>
              </a:lnSpc>
              <a:buFont typeface="Arial"/>
              <a:buChar char="•"/>
            </a:pPr>
            <a:r>
              <a:rPr lang="en-US" sz="3102" dirty="0">
                <a:solidFill>
                  <a:srgbClr val="000000"/>
                </a:solidFill>
                <a:latin typeface="Quattrocento Bold"/>
              </a:rPr>
              <a:t>NY Times Dataset: Over 2.1 million </a:t>
            </a:r>
          </a:p>
          <a:p>
            <a:pPr algn="l">
              <a:lnSpc>
                <a:spcPts val="3642"/>
              </a:lnSpc>
              <a:spcBef>
                <a:spcPct val="0"/>
              </a:spcBef>
            </a:pPr>
            <a:endParaRPr lang="en-US" sz="3102" dirty="0">
              <a:solidFill>
                <a:srgbClr val="000000"/>
              </a:solidFill>
              <a:latin typeface="Quattrocento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1239151" y="4612897"/>
            <a:ext cx="6020149" cy="27025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39"/>
              </a:lnSpc>
            </a:pPr>
            <a:endParaRPr dirty="0"/>
          </a:p>
          <a:p>
            <a:pPr marL="669289" lvl="1" indent="-334645" algn="l">
              <a:lnSpc>
                <a:spcPts val="4339"/>
              </a:lnSpc>
              <a:buFont typeface="Arial"/>
              <a:buChar char="•"/>
            </a:pPr>
            <a:r>
              <a:rPr lang="en-US" sz="3099" dirty="0">
                <a:solidFill>
                  <a:srgbClr val="000000"/>
                </a:solidFill>
                <a:latin typeface="Quattrocento Bold"/>
              </a:rPr>
              <a:t>Project Impact: Improves relevance and accessibility of news content.</a:t>
            </a:r>
          </a:p>
          <a:p>
            <a:pPr algn="l">
              <a:lnSpc>
                <a:spcPts val="4339"/>
              </a:lnSpc>
            </a:pPr>
            <a:endParaRPr lang="en-US" sz="3099" dirty="0">
              <a:solidFill>
                <a:srgbClr val="000000"/>
              </a:solidFill>
              <a:latin typeface="Quattrocento 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1453464" y="2321238"/>
            <a:ext cx="5046226" cy="16168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68334" lvl="1" indent="-334167" algn="l">
              <a:lnSpc>
                <a:spcPts val="4333"/>
              </a:lnSpc>
              <a:buFont typeface="Arial"/>
              <a:buChar char="•"/>
            </a:pPr>
            <a:r>
              <a:rPr lang="en-US" sz="3095" dirty="0">
                <a:solidFill>
                  <a:srgbClr val="000000"/>
                </a:solidFill>
                <a:latin typeface="Quattrocento Bold"/>
              </a:rPr>
              <a:t> Project Goal: Accurate </a:t>
            </a:r>
          </a:p>
          <a:p>
            <a:pPr algn="l">
              <a:lnSpc>
                <a:spcPts val="4333"/>
              </a:lnSpc>
              <a:spcBef>
                <a:spcPct val="0"/>
              </a:spcBef>
            </a:pPr>
            <a:r>
              <a:rPr lang="en-US" sz="3095" dirty="0">
                <a:solidFill>
                  <a:srgbClr val="000000"/>
                </a:solidFill>
                <a:latin typeface="Quattrocento Bold"/>
              </a:rPr>
              <a:t>        classification of articles </a:t>
            </a:r>
          </a:p>
          <a:p>
            <a:pPr algn="l">
              <a:lnSpc>
                <a:spcPts val="4333"/>
              </a:lnSpc>
              <a:spcBef>
                <a:spcPct val="0"/>
              </a:spcBef>
            </a:pPr>
            <a:r>
              <a:rPr lang="en-US" sz="3095" dirty="0">
                <a:solidFill>
                  <a:srgbClr val="000000"/>
                </a:solidFill>
                <a:latin typeface="Quattrocento Bold"/>
              </a:rPr>
              <a:t>        into sections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5111" b="-15111"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1028700" y="1009650"/>
            <a:ext cx="16230600" cy="1905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TextBox 8"/>
          <p:cNvSpPr txBox="1"/>
          <p:nvPr/>
        </p:nvSpPr>
        <p:spPr>
          <a:xfrm>
            <a:off x="1371600" y="3541807"/>
            <a:ext cx="13716001" cy="7164499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endParaRPr lang="en-US" sz="4000" dirty="0"/>
          </a:p>
          <a:p>
            <a:endParaRPr lang="en-US" sz="2800" dirty="0"/>
          </a:p>
          <a:p>
            <a:endParaRPr lang="en-US" sz="2800" dirty="0"/>
          </a:p>
          <a:p>
            <a:br>
              <a:rPr lang="en-US" sz="2800" dirty="0"/>
            </a:br>
            <a:endParaRPr lang="en-US" sz="4399" dirty="0">
              <a:solidFill>
                <a:srgbClr val="000000"/>
              </a:solidFill>
              <a:latin typeface="Quattrocento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1997892" y="9201150"/>
            <a:ext cx="5261408" cy="354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  <a:spcBef>
                <a:spcPct val="0"/>
              </a:spcBef>
            </a:pPr>
            <a:r>
              <a:rPr lang="en-US" sz="2100" dirty="0">
                <a:solidFill>
                  <a:srgbClr val="000000"/>
                </a:solidFill>
                <a:latin typeface="Quattrocento Bold"/>
              </a:rPr>
              <a:t>page 19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997914" y="691515"/>
            <a:ext cx="5261408" cy="375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Quattrocento Bold"/>
              </a:rPr>
              <a:t>Wednesday, May 8, 2024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8678" y="607695"/>
            <a:ext cx="3266434" cy="746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Quattrocento Bold"/>
              </a:rPr>
              <a:t>MSBA 315</a:t>
            </a:r>
          </a:p>
          <a:p>
            <a:pPr algn="l">
              <a:lnSpc>
                <a:spcPts val="2940"/>
              </a:lnSpc>
              <a:spcBef>
                <a:spcPct val="0"/>
              </a:spcBef>
            </a:pPr>
            <a:endParaRPr lang="en-US" sz="2100">
              <a:solidFill>
                <a:srgbClr val="000000"/>
              </a:solidFill>
              <a:latin typeface="Quattrocento Bold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4610272" y="106044"/>
            <a:ext cx="8488985" cy="8653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19"/>
              </a:lnSpc>
              <a:spcBef>
                <a:spcPct val="0"/>
              </a:spcBef>
            </a:pPr>
            <a:r>
              <a:rPr lang="en-US" sz="5299" dirty="0">
                <a:solidFill>
                  <a:srgbClr val="000000"/>
                </a:solidFill>
                <a:latin typeface="Playfair Display 1 Bold"/>
              </a:rPr>
              <a:t>CONFUSION MATRIX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85196B-F21A-208B-2FDF-232A043E2B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8501" y="1456372"/>
            <a:ext cx="8772525" cy="815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67899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5111" b="-15111"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1028700" y="1009650"/>
            <a:ext cx="16230600" cy="1905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TextBox 8"/>
          <p:cNvSpPr txBox="1"/>
          <p:nvPr/>
        </p:nvSpPr>
        <p:spPr>
          <a:xfrm>
            <a:off x="1371600" y="3541807"/>
            <a:ext cx="13716001" cy="7164499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endParaRPr lang="en-US" sz="4000" dirty="0"/>
          </a:p>
          <a:p>
            <a:endParaRPr lang="en-US" sz="2800" dirty="0"/>
          </a:p>
          <a:p>
            <a:endParaRPr lang="en-US" sz="2800" dirty="0"/>
          </a:p>
          <a:p>
            <a:br>
              <a:rPr lang="en-US" sz="2800" dirty="0"/>
            </a:br>
            <a:endParaRPr lang="en-US" sz="4399" dirty="0">
              <a:solidFill>
                <a:srgbClr val="000000"/>
              </a:solidFill>
              <a:latin typeface="Quattrocento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1997892" y="9201150"/>
            <a:ext cx="5261408" cy="354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  <a:spcBef>
                <a:spcPct val="0"/>
              </a:spcBef>
            </a:pPr>
            <a:r>
              <a:rPr lang="en-US" sz="2100" dirty="0">
                <a:solidFill>
                  <a:srgbClr val="000000"/>
                </a:solidFill>
                <a:latin typeface="Quattrocento Bold"/>
              </a:rPr>
              <a:t>page 20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997914" y="691515"/>
            <a:ext cx="5261408" cy="375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Quattrocento Bold"/>
              </a:rPr>
              <a:t>Wednesday, May 8, 2024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8678" y="607695"/>
            <a:ext cx="3266434" cy="746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Quattrocento Bold"/>
              </a:rPr>
              <a:t>MSBA 315</a:t>
            </a:r>
          </a:p>
          <a:p>
            <a:pPr algn="l">
              <a:lnSpc>
                <a:spcPts val="2940"/>
              </a:lnSpc>
              <a:spcBef>
                <a:spcPct val="0"/>
              </a:spcBef>
            </a:pPr>
            <a:endParaRPr lang="en-US" sz="2100">
              <a:solidFill>
                <a:srgbClr val="000000"/>
              </a:solidFill>
              <a:latin typeface="Quattrocento Bold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4610272" y="106044"/>
            <a:ext cx="8488985" cy="8653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19"/>
              </a:lnSpc>
              <a:spcBef>
                <a:spcPct val="0"/>
              </a:spcBef>
            </a:pPr>
            <a:r>
              <a:rPr lang="en-US" sz="5299" dirty="0">
                <a:solidFill>
                  <a:srgbClr val="000000"/>
                </a:solidFill>
                <a:latin typeface="Playfair Display 1 Bold"/>
              </a:rPr>
              <a:t>ERROR ANALYSIS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436BFDC-CA45-D5AA-D9FC-74490D7ABC17}"/>
              </a:ext>
            </a:extLst>
          </p:cNvPr>
          <p:cNvSpPr txBox="1"/>
          <p:nvPr/>
        </p:nvSpPr>
        <p:spPr>
          <a:xfrm>
            <a:off x="762000" y="2640898"/>
            <a:ext cx="167640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Quattrocento Bold" panose="020B0604020202020204" charset="0"/>
              </a:rPr>
              <a:t>The text is about former President Bill Clinton being close to securing a deal to publish his memoirs, potentially receiving an advance payment that surpasses that of his wife, Hillary Clinton. </a:t>
            </a:r>
          </a:p>
          <a:p>
            <a:endParaRPr lang="en-US" sz="2400" dirty="0">
              <a:latin typeface="Quattrocento Bold" panose="020B0604020202020204" charset="0"/>
            </a:endParaRPr>
          </a:p>
          <a:p>
            <a:r>
              <a:rPr lang="en-US" sz="2400" dirty="0">
                <a:latin typeface="Quattrocento Bold" panose="020B0604020202020204" charset="0"/>
              </a:rPr>
              <a:t>It mentions personal and political contexts, such as the Monica Lewinsky scandal and the Whitewater investigation.</a:t>
            </a:r>
          </a:p>
          <a:p>
            <a:endParaRPr lang="en-US" sz="2400" dirty="0">
              <a:latin typeface="Quattrocento Bold" panose="020B06040202020202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Quattrocento Bold" panose="020B0604020202020204" charset="0"/>
              </a:rPr>
              <a:t>True Label: Business Day - This label suggests that the content is considered from a business or commercial perspective, emphasizing the financial and contractual aspects of the book deal.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Quattrocento Bold" panose="020B06040202020202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Quattrocento Bold" panose="020B0604020202020204" charset="0"/>
              </a:rPr>
              <a:t>Predicted Label: U.S. - The model classified it under a general U.S. category, which might typically cover a wide range of topics related to the United States, including politics.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Quattrocento Bold" panose="020B06040202020202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3200" dirty="0">
              <a:latin typeface="Quattrocento Bold" panose="020B0604020202020204" charset="0"/>
            </a:endParaRPr>
          </a:p>
          <a:p>
            <a:r>
              <a:rPr lang="en-US" sz="3200" dirty="0">
                <a:latin typeface="Quattrocento Bold" panose="020B0604020202020204" charset="0"/>
              </a:rPr>
              <a:t>This is likely due to the focus on a cultural figure rather than the business aspect of the book deal.</a:t>
            </a:r>
          </a:p>
        </p:txBody>
      </p:sp>
    </p:spTree>
    <p:extLst>
      <p:ext uri="{BB962C8B-B14F-4D97-AF65-F5344CB8AC3E}">
        <p14:creationId xmlns:p14="http://schemas.microsoft.com/office/powerpoint/2010/main" val="3937772199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5111" b="-15111"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1028700" y="1009650"/>
            <a:ext cx="16230600" cy="1905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>
            <a:off x="309093" y="2919791"/>
            <a:ext cx="8083947" cy="5091381"/>
            <a:chOff x="0" y="0"/>
            <a:chExt cx="10778596" cy="6788509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/>
            <a:srcRect t="244" b="244"/>
            <a:stretch>
              <a:fillRect/>
            </a:stretch>
          </p:blipFill>
          <p:spPr>
            <a:xfrm>
              <a:off x="0" y="0"/>
              <a:ext cx="10778596" cy="6788509"/>
            </a:xfrm>
            <a:prstGeom prst="rect">
              <a:avLst/>
            </a:prstGeom>
          </p:spPr>
        </p:pic>
      </p:grpSp>
      <p:sp>
        <p:nvSpPr>
          <p:cNvPr id="6" name="TextBox 6"/>
          <p:cNvSpPr txBox="1"/>
          <p:nvPr/>
        </p:nvSpPr>
        <p:spPr>
          <a:xfrm>
            <a:off x="5363907" y="108583"/>
            <a:ext cx="7560186" cy="9201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59"/>
              </a:lnSpc>
              <a:spcBef>
                <a:spcPct val="0"/>
              </a:spcBef>
            </a:pPr>
            <a:r>
              <a:rPr lang="en-US" sz="5399">
                <a:solidFill>
                  <a:srgbClr val="000000"/>
                </a:solidFill>
                <a:latin typeface="Playfair Display 1 Bold"/>
              </a:rPr>
              <a:t>RECOMMENDATIONS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997892" y="9201150"/>
            <a:ext cx="5261408" cy="354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  <a:spcBef>
                <a:spcPct val="0"/>
              </a:spcBef>
            </a:pPr>
            <a:r>
              <a:rPr lang="en-US" sz="2100" dirty="0">
                <a:solidFill>
                  <a:srgbClr val="000000"/>
                </a:solidFill>
                <a:latin typeface="Quattrocento Bold"/>
              </a:rPr>
              <a:t>page 21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678" y="607695"/>
            <a:ext cx="3266434" cy="746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Quattrocento Bold"/>
              </a:rPr>
              <a:t>MSBA 315</a:t>
            </a:r>
          </a:p>
          <a:p>
            <a:pPr algn="l">
              <a:lnSpc>
                <a:spcPts val="2940"/>
              </a:lnSpc>
              <a:spcBef>
                <a:spcPct val="0"/>
              </a:spcBef>
            </a:pPr>
            <a:endParaRPr lang="en-US" sz="2100">
              <a:solidFill>
                <a:srgbClr val="000000"/>
              </a:solidFill>
              <a:latin typeface="Quattrocento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1997914" y="691515"/>
            <a:ext cx="5261408" cy="375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Quattrocento Bold"/>
              </a:rPr>
              <a:t>Wednesday, May 8, 2024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309141" y="2455552"/>
            <a:ext cx="9950893" cy="65804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69285" lvl="1" indent="-334642">
              <a:lnSpc>
                <a:spcPts val="4339"/>
              </a:lnSpc>
              <a:buFont typeface="Arial"/>
              <a:buChar char="•"/>
            </a:pPr>
            <a:r>
              <a:rPr lang="en-US" sz="2800" dirty="0">
                <a:solidFill>
                  <a:srgbClr val="000000"/>
                </a:solidFill>
                <a:latin typeface="Quattrocento Bold"/>
              </a:rPr>
              <a:t>Optimize BERT Implementation: Given BERT's superior performance, continue refining this model with adjustments to improve generalization on unseen data.</a:t>
            </a:r>
          </a:p>
          <a:p>
            <a:pPr marL="334643" lvl="1">
              <a:lnSpc>
                <a:spcPts val="4339"/>
              </a:lnSpc>
            </a:pPr>
            <a:endParaRPr lang="en-US" sz="2800" dirty="0">
              <a:solidFill>
                <a:srgbClr val="000000"/>
              </a:solidFill>
              <a:latin typeface="Quattrocento Bold"/>
            </a:endParaRPr>
          </a:p>
          <a:p>
            <a:pPr marL="669285" lvl="1" indent="-334642">
              <a:lnSpc>
                <a:spcPts val="4339"/>
              </a:lnSpc>
              <a:buFont typeface="Arial"/>
              <a:buChar char="•"/>
            </a:pPr>
            <a:r>
              <a:rPr lang="en-US" sz="2800" dirty="0">
                <a:solidFill>
                  <a:srgbClr val="000000"/>
                </a:solidFill>
                <a:latin typeface="Quattrocento Bold"/>
              </a:rPr>
              <a:t>Implement Validation Phases: Reintroduce validation phases in model training to balance the trade-off between accuracy and generalization.</a:t>
            </a:r>
          </a:p>
          <a:p>
            <a:pPr marL="334643" lvl="1">
              <a:lnSpc>
                <a:spcPts val="4339"/>
              </a:lnSpc>
            </a:pPr>
            <a:endParaRPr lang="en-US" sz="2800" dirty="0">
              <a:solidFill>
                <a:srgbClr val="000000"/>
              </a:solidFill>
              <a:latin typeface="Quattrocento Bold"/>
            </a:endParaRPr>
          </a:p>
          <a:p>
            <a:pPr marL="669285" lvl="1" indent="-334642">
              <a:lnSpc>
                <a:spcPts val="4339"/>
              </a:lnSpc>
              <a:buFont typeface="Arial"/>
              <a:buChar char="•"/>
            </a:pPr>
            <a:r>
              <a:rPr lang="en-US" sz="2800" dirty="0">
                <a:solidFill>
                  <a:srgbClr val="000000"/>
                </a:solidFill>
                <a:latin typeface="Quattrocento Bold"/>
              </a:rPr>
              <a:t>Develop Content Personalization Strategies: Utilize the insights from article categorization to enhance personalized content delivery systems, aiming to boost reader engagement and subscription rates.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1099" b="-132662"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1028700" y="8063694"/>
            <a:ext cx="16428878" cy="0"/>
          </a:xfrm>
          <a:prstGeom prst="line">
            <a:avLst/>
          </a:prstGeom>
          <a:ln w="28575" cap="flat">
            <a:solidFill>
              <a:srgbClr val="202124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028678" y="4491505"/>
            <a:ext cx="2863399" cy="2863387"/>
            <a:chOff x="0" y="0"/>
            <a:chExt cx="6350000" cy="634997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-15904" t="-9355" r="-11424" b="-33711"/>
              </a:stretch>
            </a:blip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4370484" y="4491505"/>
            <a:ext cx="2863399" cy="2863387"/>
            <a:chOff x="0" y="0"/>
            <a:chExt cx="6350000" cy="634997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-37962" t="-22712" r="-48205" b="-67516"/>
              </a:stretch>
            </a:blipFill>
          </p:spPr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7712289" y="4491505"/>
            <a:ext cx="2863399" cy="2863387"/>
            <a:chOff x="0" y="0"/>
            <a:chExt cx="6350000" cy="634997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/>
              <a:stretch>
                <a:fillRect l="-18711" t="-15020" r="-13734" b="-61574"/>
              </a:stretch>
            </a:blipFill>
          </p:spPr>
        </p:sp>
      </p:grp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11054095" y="4491505"/>
            <a:ext cx="2863399" cy="2863387"/>
            <a:chOff x="0" y="0"/>
            <a:chExt cx="6350000" cy="634997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 t="-6219" b="-49255"/>
              </a:stretch>
            </a:blipFill>
          </p:spPr>
        </p:sp>
      </p:grp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14395901" y="4491505"/>
            <a:ext cx="2863399" cy="2863387"/>
            <a:chOff x="0" y="0"/>
            <a:chExt cx="6350000" cy="634997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7"/>
              <a:stretch>
                <a:fillRect l="-101977" t="-82331" r="-107591" b="-127238"/>
              </a:stretch>
            </a:blipFill>
          </p:spPr>
        </p:sp>
      </p:grpSp>
      <p:sp>
        <p:nvSpPr>
          <p:cNvPr id="14" name="TextBox 14"/>
          <p:cNvSpPr txBox="1"/>
          <p:nvPr/>
        </p:nvSpPr>
        <p:spPr>
          <a:xfrm>
            <a:off x="1028678" y="8220857"/>
            <a:ext cx="2863399" cy="11639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80"/>
              </a:lnSpc>
            </a:pPr>
            <a:r>
              <a:rPr lang="en-US" sz="3600">
                <a:solidFill>
                  <a:srgbClr val="202124"/>
                </a:solidFill>
                <a:latin typeface="Playfair Display 2 Bold"/>
              </a:rPr>
              <a:t>Ali </a:t>
            </a:r>
          </a:p>
          <a:p>
            <a:pPr algn="ctr">
              <a:lnSpc>
                <a:spcPts val="4680"/>
              </a:lnSpc>
            </a:pPr>
            <a:r>
              <a:rPr lang="en-US" sz="3600">
                <a:solidFill>
                  <a:srgbClr val="202124"/>
                </a:solidFill>
                <a:latin typeface="Playfair Display 2 Bold"/>
              </a:rPr>
              <a:t>Annan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370484" y="8208645"/>
            <a:ext cx="2863399" cy="11639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80"/>
              </a:lnSpc>
            </a:pPr>
            <a:r>
              <a:rPr lang="en-US" sz="3600">
                <a:solidFill>
                  <a:srgbClr val="202124"/>
                </a:solidFill>
                <a:latin typeface="Playfair Display 2 Bold"/>
              </a:rPr>
              <a:t>Kinan Mourad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1054095" y="8202295"/>
            <a:ext cx="2863399" cy="11639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80"/>
              </a:lnSpc>
            </a:pPr>
            <a:r>
              <a:rPr lang="en-US" sz="3600">
                <a:solidFill>
                  <a:srgbClr val="202124"/>
                </a:solidFill>
                <a:latin typeface="Playfair Display 2 Bold"/>
              </a:rPr>
              <a:t>Sasha </a:t>
            </a:r>
          </a:p>
          <a:p>
            <a:pPr algn="ctr">
              <a:lnSpc>
                <a:spcPts val="4680"/>
              </a:lnSpc>
            </a:pPr>
            <a:r>
              <a:rPr lang="en-US" sz="3600">
                <a:solidFill>
                  <a:srgbClr val="202124"/>
                </a:solidFill>
                <a:latin typeface="Playfair Display 2 Bold"/>
              </a:rPr>
              <a:t>Nasser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712289" y="8208645"/>
            <a:ext cx="2863399" cy="11639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80"/>
              </a:lnSpc>
            </a:pPr>
            <a:r>
              <a:rPr lang="en-US" sz="3600">
                <a:solidFill>
                  <a:srgbClr val="202124"/>
                </a:solidFill>
                <a:latin typeface="Playfair Display 2 Bold"/>
              </a:rPr>
              <a:t>Rita </a:t>
            </a:r>
          </a:p>
          <a:p>
            <a:pPr algn="ctr">
              <a:lnSpc>
                <a:spcPts val="4680"/>
              </a:lnSpc>
            </a:pPr>
            <a:r>
              <a:rPr lang="en-US" sz="3600">
                <a:solidFill>
                  <a:srgbClr val="202124"/>
                </a:solidFill>
                <a:latin typeface="Playfair Display 2 Bold"/>
              </a:rPr>
              <a:t>Salloum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4395901" y="8202295"/>
            <a:ext cx="2863444" cy="11639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80"/>
              </a:lnSpc>
            </a:pPr>
            <a:r>
              <a:rPr lang="en-US" sz="3600">
                <a:solidFill>
                  <a:srgbClr val="202124"/>
                </a:solidFill>
                <a:latin typeface="Playfair Display 2 Bold"/>
              </a:rPr>
              <a:t>Romanos Rizk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28678" y="2480139"/>
            <a:ext cx="16230600" cy="15005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319"/>
              </a:lnSpc>
              <a:spcBef>
                <a:spcPct val="0"/>
              </a:spcBef>
            </a:pPr>
            <a:r>
              <a:rPr lang="en-US" sz="8799">
                <a:solidFill>
                  <a:srgbClr val="000000"/>
                </a:solidFill>
                <a:latin typeface="Playfair Display 1 Bold"/>
              </a:rPr>
              <a:t>THANK YOU FOR LISTENING!</a:t>
            </a:r>
          </a:p>
        </p:txBody>
      </p:sp>
    </p:spTree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925068"/>
            <a:ext cx="18288000" cy="8436864"/>
          </a:xfrm>
          <a:custGeom>
            <a:avLst/>
            <a:gdLst/>
            <a:ahLst/>
            <a:cxnLst/>
            <a:rect l="l" t="t" r="r" b="b"/>
            <a:pathLst>
              <a:path w="18288000" h="8436864">
                <a:moveTo>
                  <a:pt x="0" y="0"/>
                </a:moveTo>
                <a:lnTo>
                  <a:pt x="18288000" y="0"/>
                </a:lnTo>
                <a:lnTo>
                  <a:pt x="18288000" y="8436864"/>
                </a:lnTo>
                <a:lnTo>
                  <a:pt x="0" y="84368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4777085" y="3731895"/>
            <a:ext cx="1771650" cy="581025"/>
            <a:chOff x="0" y="0"/>
            <a:chExt cx="2362200" cy="774700"/>
          </a:xfrm>
        </p:grpSpPr>
        <p:sp>
          <p:nvSpPr>
            <p:cNvPr id="4" name="Freeform 4"/>
            <p:cNvSpPr/>
            <p:nvPr/>
          </p:nvSpPr>
          <p:spPr>
            <a:xfrm>
              <a:off x="49530" y="46990"/>
              <a:ext cx="2263140" cy="681990"/>
            </a:xfrm>
            <a:custGeom>
              <a:avLst/>
              <a:gdLst/>
              <a:ahLst/>
              <a:cxnLst/>
              <a:rect l="l" t="t" r="r" b="b"/>
              <a:pathLst>
                <a:path w="2263140" h="681990">
                  <a:moveTo>
                    <a:pt x="265430" y="72390"/>
                  </a:moveTo>
                  <a:cubicBezTo>
                    <a:pt x="290830" y="274320"/>
                    <a:pt x="303530" y="293370"/>
                    <a:pt x="328930" y="316230"/>
                  </a:cubicBezTo>
                  <a:cubicBezTo>
                    <a:pt x="367030" y="351790"/>
                    <a:pt x="453390" y="398780"/>
                    <a:pt x="504190" y="414020"/>
                  </a:cubicBezTo>
                  <a:cubicBezTo>
                    <a:pt x="539750" y="424180"/>
                    <a:pt x="563880" y="426720"/>
                    <a:pt x="599440" y="420370"/>
                  </a:cubicBezTo>
                  <a:cubicBezTo>
                    <a:pt x="647700" y="411480"/>
                    <a:pt x="726440" y="355600"/>
                    <a:pt x="762000" y="347980"/>
                  </a:cubicBezTo>
                  <a:cubicBezTo>
                    <a:pt x="779780" y="345440"/>
                    <a:pt x="788670" y="344170"/>
                    <a:pt x="801370" y="347980"/>
                  </a:cubicBezTo>
                  <a:cubicBezTo>
                    <a:pt x="819150" y="355600"/>
                    <a:pt x="849630" y="379730"/>
                    <a:pt x="857250" y="398780"/>
                  </a:cubicBezTo>
                  <a:cubicBezTo>
                    <a:pt x="864870" y="415290"/>
                    <a:pt x="863600" y="439420"/>
                    <a:pt x="857250" y="455930"/>
                  </a:cubicBezTo>
                  <a:cubicBezTo>
                    <a:pt x="850900" y="473710"/>
                    <a:pt x="836930" y="494030"/>
                    <a:pt x="819150" y="499110"/>
                  </a:cubicBezTo>
                  <a:cubicBezTo>
                    <a:pt x="795020" y="506730"/>
                    <a:pt x="755650" y="478790"/>
                    <a:pt x="716280" y="471170"/>
                  </a:cubicBezTo>
                  <a:cubicBezTo>
                    <a:pt x="660400" y="459740"/>
                    <a:pt x="594360" y="450850"/>
                    <a:pt x="516890" y="444500"/>
                  </a:cubicBezTo>
                  <a:cubicBezTo>
                    <a:pt x="406400" y="436880"/>
                    <a:pt x="130810" y="468630"/>
                    <a:pt x="116840" y="435610"/>
                  </a:cubicBezTo>
                  <a:cubicBezTo>
                    <a:pt x="110490" y="421640"/>
                    <a:pt x="167640" y="397510"/>
                    <a:pt x="170180" y="374650"/>
                  </a:cubicBezTo>
                  <a:cubicBezTo>
                    <a:pt x="171450" y="351790"/>
                    <a:pt x="113030" y="312420"/>
                    <a:pt x="119380" y="297180"/>
                  </a:cubicBezTo>
                  <a:cubicBezTo>
                    <a:pt x="128270" y="280670"/>
                    <a:pt x="186690" y="288290"/>
                    <a:pt x="240030" y="290830"/>
                  </a:cubicBezTo>
                  <a:cubicBezTo>
                    <a:pt x="345440" y="295910"/>
                    <a:pt x="623570" y="314960"/>
                    <a:pt x="707390" y="368300"/>
                  </a:cubicBezTo>
                  <a:cubicBezTo>
                    <a:pt x="750570" y="394970"/>
                    <a:pt x="784860" y="441960"/>
                    <a:pt x="779780" y="471170"/>
                  </a:cubicBezTo>
                  <a:cubicBezTo>
                    <a:pt x="773430" y="501650"/>
                    <a:pt x="723900" y="529590"/>
                    <a:pt x="671830" y="546100"/>
                  </a:cubicBezTo>
                  <a:cubicBezTo>
                    <a:pt x="568960" y="576580"/>
                    <a:pt x="276860" y="549910"/>
                    <a:pt x="175260" y="542290"/>
                  </a:cubicBezTo>
                  <a:cubicBezTo>
                    <a:pt x="129540" y="538480"/>
                    <a:pt x="102870" y="535940"/>
                    <a:pt x="76200" y="527050"/>
                  </a:cubicBezTo>
                  <a:cubicBezTo>
                    <a:pt x="58420" y="521970"/>
                    <a:pt x="41910" y="516890"/>
                    <a:pt x="30480" y="505460"/>
                  </a:cubicBezTo>
                  <a:cubicBezTo>
                    <a:pt x="17780" y="494030"/>
                    <a:pt x="5080" y="474980"/>
                    <a:pt x="2540" y="457200"/>
                  </a:cubicBezTo>
                  <a:cubicBezTo>
                    <a:pt x="0" y="440690"/>
                    <a:pt x="3810" y="417830"/>
                    <a:pt x="13970" y="403860"/>
                  </a:cubicBezTo>
                  <a:cubicBezTo>
                    <a:pt x="22860" y="388620"/>
                    <a:pt x="34290" y="379730"/>
                    <a:pt x="57150" y="370840"/>
                  </a:cubicBezTo>
                  <a:cubicBezTo>
                    <a:pt x="118110" y="345440"/>
                    <a:pt x="346710" y="295910"/>
                    <a:pt x="419100" y="326390"/>
                  </a:cubicBezTo>
                  <a:cubicBezTo>
                    <a:pt x="461010" y="344170"/>
                    <a:pt x="504190" y="407670"/>
                    <a:pt x="494030" y="424180"/>
                  </a:cubicBezTo>
                  <a:cubicBezTo>
                    <a:pt x="477520" y="452120"/>
                    <a:pt x="170180" y="388620"/>
                    <a:pt x="113030" y="354330"/>
                  </a:cubicBezTo>
                  <a:cubicBezTo>
                    <a:pt x="91440" y="341630"/>
                    <a:pt x="85090" y="325120"/>
                    <a:pt x="78740" y="308610"/>
                  </a:cubicBezTo>
                  <a:cubicBezTo>
                    <a:pt x="74930" y="297180"/>
                    <a:pt x="73660" y="284480"/>
                    <a:pt x="77470" y="270510"/>
                  </a:cubicBezTo>
                  <a:cubicBezTo>
                    <a:pt x="81280" y="255270"/>
                    <a:pt x="95250" y="233680"/>
                    <a:pt x="106680" y="222250"/>
                  </a:cubicBezTo>
                  <a:cubicBezTo>
                    <a:pt x="116840" y="213360"/>
                    <a:pt x="125730" y="212090"/>
                    <a:pt x="142240" y="207010"/>
                  </a:cubicBezTo>
                  <a:cubicBezTo>
                    <a:pt x="181610" y="195580"/>
                    <a:pt x="274320" y="179070"/>
                    <a:pt x="341630" y="168910"/>
                  </a:cubicBezTo>
                  <a:cubicBezTo>
                    <a:pt x="411480" y="158750"/>
                    <a:pt x="469900" y="152400"/>
                    <a:pt x="554990" y="148590"/>
                  </a:cubicBezTo>
                  <a:cubicBezTo>
                    <a:pt x="681990" y="143510"/>
                    <a:pt x="946150" y="132080"/>
                    <a:pt x="1024890" y="153670"/>
                  </a:cubicBezTo>
                  <a:cubicBezTo>
                    <a:pt x="1052830" y="162560"/>
                    <a:pt x="1068070" y="173990"/>
                    <a:pt x="1078230" y="186690"/>
                  </a:cubicBezTo>
                  <a:cubicBezTo>
                    <a:pt x="1085850" y="195580"/>
                    <a:pt x="1088390" y="205740"/>
                    <a:pt x="1088390" y="217170"/>
                  </a:cubicBezTo>
                  <a:cubicBezTo>
                    <a:pt x="1088390" y="231140"/>
                    <a:pt x="1083310" y="251460"/>
                    <a:pt x="1074420" y="262890"/>
                  </a:cubicBezTo>
                  <a:cubicBezTo>
                    <a:pt x="1064260" y="275590"/>
                    <a:pt x="1051560" y="281940"/>
                    <a:pt x="1032510" y="288290"/>
                  </a:cubicBezTo>
                  <a:cubicBezTo>
                    <a:pt x="998220" y="298450"/>
                    <a:pt x="942340" y="294640"/>
                    <a:pt x="873760" y="290830"/>
                  </a:cubicBezTo>
                  <a:cubicBezTo>
                    <a:pt x="753110" y="285750"/>
                    <a:pt x="444500" y="261620"/>
                    <a:pt x="373380" y="231140"/>
                  </a:cubicBezTo>
                  <a:cubicBezTo>
                    <a:pt x="350520" y="220980"/>
                    <a:pt x="341630" y="210820"/>
                    <a:pt x="334010" y="196850"/>
                  </a:cubicBezTo>
                  <a:cubicBezTo>
                    <a:pt x="326390" y="182880"/>
                    <a:pt x="325120" y="161290"/>
                    <a:pt x="327660" y="146050"/>
                  </a:cubicBezTo>
                  <a:cubicBezTo>
                    <a:pt x="330200" y="134620"/>
                    <a:pt x="335280" y="124460"/>
                    <a:pt x="342900" y="115570"/>
                  </a:cubicBezTo>
                  <a:cubicBezTo>
                    <a:pt x="354330" y="105410"/>
                    <a:pt x="367030" y="93980"/>
                    <a:pt x="388620" y="91440"/>
                  </a:cubicBezTo>
                  <a:cubicBezTo>
                    <a:pt x="434340" y="85090"/>
                    <a:pt x="523240" y="114300"/>
                    <a:pt x="619760" y="140970"/>
                  </a:cubicBezTo>
                  <a:cubicBezTo>
                    <a:pt x="789940" y="189230"/>
                    <a:pt x="1217930" y="327660"/>
                    <a:pt x="1316990" y="386080"/>
                  </a:cubicBezTo>
                  <a:cubicBezTo>
                    <a:pt x="1347470" y="403860"/>
                    <a:pt x="1362710" y="414020"/>
                    <a:pt x="1369060" y="433070"/>
                  </a:cubicBezTo>
                  <a:cubicBezTo>
                    <a:pt x="1375410" y="450850"/>
                    <a:pt x="1369060" y="480060"/>
                    <a:pt x="1357630" y="494030"/>
                  </a:cubicBezTo>
                  <a:cubicBezTo>
                    <a:pt x="1346200" y="509270"/>
                    <a:pt x="1329690" y="516890"/>
                    <a:pt x="1301750" y="519430"/>
                  </a:cubicBezTo>
                  <a:cubicBezTo>
                    <a:pt x="1231900" y="527050"/>
                    <a:pt x="1052830" y="457200"/>
                    <a:pt x="920750" y="439420"/>
                  </a:cubicBezTo>
                  <a:cubicBezTo>
                    <a:pt x="775970" y="419100"/>
                    <a:pt x="528320" y="443230"/>
                    <a:pt x="466090" y="412750"/>
                  </a:cubicBezTo>
                  <a:cubicBezTo>
                    <a:pt x="445770" y="402590"/>
                    <a:pt x="439420" y="388620"/>
                    <a:pt x="434340" y="374650"/>
                  </a:cubicBezTo>
                  <a:cubicBezTo>
                    <a:pt x="429260" y="364490"/>
                    <a:pt x="427990" y="353060"/>
                    <a:pt x="430530" y="341630"/>
                  </a:cubicBezTo>
                  <a:cubicBezTo>
                    <a:pt x="433070" y="327660"/>
                    <a:pt x="443230" y="307340"/>
                    <a:pt x="453390" y="297180"/>
                  </a:cubicBezTo>
                  <a:cubicBezTo>
                    <a:pt x="462280" y="289560"/>
                    <a:pt x="469900" y="285750"/>
                    <a:pt x="483870" y="281940"/>
                  </a:cubicBezTo>
                  <a:cubicBezTo>
                    <a:pt x="513080" y="276860"/>
                    <a:pt x="572770" y="283210"/>
                    <a:pt x="622300" y="289560"/>
                  </a:cubicBezTo>
                  <a:cubicBezTo>
                    <a:pt x="680720" y="297180"/>
                    <a:pt x="730250" y="306070"/>
                    <a:pt x="811530" y="327660"/>
                  </a:cubicBezTo>
                  <a:cubicBezTo>
                    <a:pt x="962660" y="369570"/>
                    <a:pt x="1374140" y="501650"/>
                    <a:pt x="1450340" y="553720"/>
                  </a:cubicBezTo>
                  <a:cubicBezTo>
                    <a:pt x="1470660" y="566420"/>
                    <a:pt x="1475740" y="575310"/>
                    <a:pt x="1480820" y="589280"/>
                  </a:cubicBezTo>
                  <a:cubicBezTo>
                    <a:pt x="1485900" y="603250"/>
                    <a:pt x="1485900" y="622300"/>
                    <a:pt x="1480820" y="636270"/>
                  </a:cubicBezTo>
                  <a:cubicBezTo>
                    <a:pt x="1475740" y="650240"/>
                    <a:pt x="1463040" y="664210"/>
                    <a:pt x="1449070" y="671830"/>
                  </a:cubicBezTo>
                  <a:cubicBezTo>
                    <a:pt x="1436370" y="678180"/>
                    <a:pt x="1422400" y="681990"/>
                    <a:pt x="1402080" y="676910"/>
                  </a:cubicBezTo>
                  <a:cubicBezTo>
                    <a:pt x="1355090" y="666750"/>
                    <a:pt x="1259840" y="584200"/>
                    <a:pt x="1181100" y="537210"/>
                  </a:cubicBezTo>
                  <a:cubicBezTo>
                    <a:pt x="1092200" y="486410"/>
                    <a:pt x="980440" y="436880"/>
                    <a:pt x="892810" y="386080"/>
                  </a:cubicBezTo>
                  <a:cubicBezTo>
                    <a:pt x="816610" y="341630"/>
                    <a:pt x="716280" y="293370"/>
                    <a:pt x="684530" y="251460"/>
                  </a:cubicBezTo>
                  <a:cubicBezTo>
                    <a:pt x="669290" y="232410"/>
                    <a:pt x="661670" y="212090"/>
                    <a:pt x="665480" y="194310"/>
                  </a:cubicBezTo>
                  <a:cubicBezTo>
                    <a:pt x="668020" y="176530"/>
                    <a:pt x="685800" y="153670"/>
                    <a:pt x="701040" y="146050"/>
                  </a:cubicBezTo>
                  <a:cubicBezTo>
                    <a:pt x="715010" y="138430"/>
                    <a:pt x="722630" y="139700"/>
                    <a:pt x="748030" y="142240"/>
                  </a:cubicBezTo>
                  <a:cubicBezTo>
                    <a:pt x="861060" y="151130"/>
                    <a:pt x="1535430" y="320040"/>
                    <a:pt x="1684020" y="372110"/>
                  </a:cubicBezTo>
                  <a:cubicBezTo>
                    <a:pt x="1733550" y="389890"/>
                    <a:pt x="1762760" y="394970"/>
                    <a:pt x="1778000" y="416560"/>
                  </a:cubicBezTo>
                  <a:cubicBezTo>
                    <a:pt x="1789430" y="431800"/>
                    <a:pt x="1789430" y="461010"/>
                    <a:pt x="1785620" y="476250"/>
                  </a:cubicBezTo>
                  <a:cubicBezTo>
                    <a:pt x="1783080" y="487680"/>
                    <a:pt x="1776730" y="495300"/>
                    <a:pt x="1767840" y="501650"/>
                  </a:cubicBezTo>
                  <a:cubicBezTo>
                    <a:pt x="1757680" y="510540"/>
                    <a:pt x="1750060" y="515620"/>
                    <a:pt x="1725930" y="518160"/>
                  </a:cubicBezTo>
                  <a:cubicBezTo>
                    <a:pt x="1621790" y="532130"/>
                    <a:pt x="972820" y="453390"/>
                    <a:pt x="871220" y="424180"/>
                  </a:cubicBezTo>
                  <a:cubicBezTo>
                    <a:pt x="847090" y="416560"/>
                    <a:pt x="839470" y="414020"/>
                    <a:pt x="830580" y="403860"/>
                  </a:cubicBezTo>
                  <a:cubicBezTo>
                    <a:pt x="820420" y="393700"/>
                    <a:pt x="812800" y="375920"/>
                    <a:pt x="812800" y="361950"/>
                  </a:cubicBezTo>
                  <a:cubicBezTo>
                    <a:pt x="811530" y="346710"/>
                    <a:pt x="817880" y="328930"/>
                    <a:pt x="828040" y="317500"/>
                  </a:cubicBezTo>
                  <a:cubicBezTo>
                    <a:pt x="839470" y="306070"/>
                    <a:pt x="853440" y="299720"/>
                    <a:pt x="882650" y="294640"/>
                  </a:cubicBezTo>
                  <a:cubicBezTo>
                    <a:pt x="985520" y="280670"/>
                    <a:pt x="1490980" y="342900"/>
                    <a:pt x="1587500" y="378460"/>
                  </a:cubicBezTo>
                  <a:cubicBezTo>
                    <a:pt x="1616710" y="388620"/>
                    <a:pt x="1629410" y="397510"/>
                    <a:pt x="1638300" y="411480"/>
                  </a:cubicBezTo>
                  <a:cubicBezTo>
                    <a:pt x="1645920" y="424180"/>
                    <a:pt x="1647190" y="443230"/>
                    <a:pt x="1644650" y="457200"/>
                  </a:cubicBezTo>
                  <a:cubicBezTo>
                    <a:pt x="1640840" y="471170"/>
                    <a:pt x="1630680" y="486410"/>
                    <a:pt x="1619250" y="495300"/>
                  </a:cubicBezTo>
                  <a:cubicBezTo>
                    <a:pt x="1607820" y="502920"/>
                    <a:pt x="1598930" y="505460"/>
                    <a:pt x="1574800" y="506730"/>
                  </a:cubicBezTo>
                  <a:cubicBezTo>
                    <a:pt x="1480820" y="509270"/>
                    <a:pt x="943610" y="411480"/>
                    <a:pt x="867410" y="361950"/>
                  </a:cubicBezTo>
                  <a:cubicBezTo>
                    <a:pt x="847090" y="349250"/>
                    <a:pt x="843280" y="337820"/>
                    <a:pt x="839470" y="323850"/>
                  </a:cubicBezTo>
                  <a:cubicBezTo>
                    <a:pt x="835660" y="309880"/>
                    <a:pt x="839470" y="289560"/>
                    <a:pt x="844550" y="276860"/>
                  </a:cubicBezTo>
                  <a:cubicBezTo>
                    <a:pt x="849630" y="266700"/>
                    <a:pt x="855980" y="259080"/>
                    <a:pt x="864870" y="252730"/>
                  </a:cubicBezTo>
                  <a:cubicBezTo>
                    <a:pt x="876300" y="246380"/>
                    <a:pt x="891540" y="241300"/>
                    <a:pt x="910590" y="241300"/>
                  </a:cubicBezTo>
                  <a:cubicBezTo>
                    <a:pt x="943610" y="240030"/>
                    <a:pt x="990600" y="259080"/>
                    <a:pt x="1045210" y="265430"/>
                  </a:cubicBezTo>
                  <a:cubicBezTo>
                    <a:pt x="1123950" y="274320"/>
                    <a:pt x="1289050" y="256540"/>
                    <a:pt x="1343660" y="280670"/>
                  </a:cubicBezTo>
                  <a:cubicBezTo>
                    <a:pt x="1370330" y="292100"/>
                    <a:pt x="1385570" y="308610"/>
                    <a:pt x="1393190" y="326390"/>
                  </a:cubicBezTo>
                  <a:cubicBezTo>
                    <a:pt x="1399540" y="341630"/>
                    <a:pt x="1397000" y="364490"/>
                    <a:pt x="1391920" y="378460"/>
                  </a:cubicBezTo>
                  <a:cubicBezTo>
                    <a:pt x="1388110" y="389890"/>
                    <a:pt x="1380490" y="398780"/>
                    <a:pt x="1371600" y="406400"/>
                  </a:cubicBezTo>
                  <a:cubicBezTo>
                    <a:pt x="1358900" y="415290"/>
                    <a:pt x="1346200" y="424180"/>
                    <a:pt x="1322070" y="422910"/>
                  </a:cubicBezTo>
                  <a:cubicBezTo>
                    <a:pt x="1252220" y="419100"/>
                    <a:pt x="966470" y="270510"/>
                    <a:pt x="914400" y="233680"/>
                  </a:cubicBezTo>
                  <a:cubicBezTo>
                    <a:pt x="900430" y="223520"/>
                    <a:pt x="895350" y="219710"/>
                    <a:pt x="890270" y="208280"/>
                  </a:cubicBezTo>
                  <a:cubicBezTo>
                    <a:pt x="883920" y="195580"/>
                    <a:pt x="878840" y="172720"/>
                    <a:pt x="881380" y="157480"/>
                  </a:cubicBezTo>
                  <a:cubicBezTo>
                    <a:pt x="885190" y="142240"/>
                    <a:pt x="896620" y="123190"/>
                    <a:pt x="909320" y="113030"/>
                  </a:cubicBezTo>
                  <a:cubicBezTo>
                    <a:pt x="922020" y="104140"/>
                    <a:pt x="934720" y="101600"/>
                    <a:pt x="958850" y="99060"/>
                  </a:cubicBezTo>
                  <a:cubicBezTo>
                    <a:pt x="1026160" y="93980"/>
                    <a:pt x="1201420" y="121920"/>
                    <a:pt x="1334770" y="144780"/>
                  </a:cubicBezTo>
                  <a:cubicBezTo>
                    <a:pt x="1490980" y="170180"/>
                    <a:pt x="1678940" y="220980"/>
                    <a:pt x="1836420" y="250190"/>
                  </a:cubicBezTo>
                  <a:cubicBezTo>
                    <a:pt x="1976120" y="276860"/>
                    <a:pt x="2180590" y="283210"/>
                    <a:pt x="2232660" y="317500"/>
                  </a:cubicBezTo>
                  <a:cubicBezTo>
                    <a:pt x="2251710" y="328930"/>
                    <a:pt x="2255520" y="342900"/>
                    <a:pt x="2259330" y="355600"/>
                  </a:cubicBezTo>
                  <a:cubicBezTo>
                    <a:pt x="2263140" y="365760"/>
                    <a:pt x="2263140" y="375920"/>
                    <a:pt x="2259330" y="387350"/>
                  </a:cubicBezTo>
                  <a:cubicBezTo>
                    <a:pt x="2255520" y="400050"/>
                    <a:pt x="2245360" y="416560"/>
                    <a:pt x="2233930" y="425450"/>
                  </a:cubicBezTo>
                  <a:cubicBezTo>
                    <a:pt x="2221230" y="433070"/>
                    <a:pt x="2205990" y="435610"/>
                    <a:pt x="2188210" y="436880"/>
                  </a:cubicBezTo>
                  <a:cubicBezTo>
                    <a:pt x="2161540" y="438150"/>
                    <a:pt x="2132330" y="433070"/>
                    <a:pt x="2091690" y="425450"/>
                  </a:cubicBezTo>
                  <a:cubicBezTo>
                    <a:pt x="2015490" y="410210"/>
                    <a:pt x="1888490" y="367030"/>
                    <a:pt x="1770380" y="341630"/>
                  </a:cubicBezTo>
                  <a:cubicBezTo>
                    <a:pt x="1630680" y="311150"/>
                    <a:pt x="1375410" y="287020"/>
                    <a:pt x="1303020" y="261620"/>
                  </a:cubicBezTo>
                  <a:cubicBezTo>
                    <a:pt x="1280160" y="254000"/>
                    <a:pt x="1271270" y="248920"/>
                    <a:pt x="1261110" y="237490"/>
                  </a:cubicBezTo>
                  <a:cubicBezTo>
                    <a:pt x="1250950" y="226060"/>
                    <a:pt x="1244600" y="207010"/>
                    <a:pt x="1244600" y="191770"/>
                  </a:cubicBezTo>
                  <a:cubicBezTo>
                    <a:pt x="1245870" y="176530"/>
                    <a:pt x="1253490" y="157480"/>
                    <a:pt x="1263650" y="146050"/>
                  </a:cubicBezTo>
                  <a:cubicBezTo>
                    <a:pt x="1273810" y="134620"/>
                    <a:pt x="1287780" y="127000"/>
                    <a:pt x="1308100" y="124460"/>
                  </a:cubicBezTo>
                  <a:cubicBezTo>
                    <a:pt x="1342390" y="120650"/>
                    <a:pt x="1399540" y="134620"/>
                    <a:pt x="1456690" y="151130"/>
                  </a:cubicBezTo>
                  <a:cubicBezTo>
                    <a:pt x="1537970" y="173990"/>
                    <a:pt x="1647190" y="233680"/>
                    <a:pt x="1744980" y="266700"/>
                  </a:cubicBezTo>
                  <a:cubicBezTo>
                    <a:pt x="1840230" y="298450"/>
                    <a:pt x="1986280" y="316230"/>
                    <a:pt x="2034540" y="344170"/>
                  </a:cubicBezTo>
                  <a:cubicBezTo>
                    <a:pt x="2053590" y="354330"/>
                    <a:pt x="2063750" y="363220"/>
                    <a:pt x="2068830" y="378460"/>
                  </a:cubicBezTo>
                  <a:cubicBezTo>
                    <a:pt x="2075180" y="394970"/>
                    <a:pt x="2075180" y="426720"/>
                    <a:pt x="2065020" y="441960"/>
                  </a:cubicBezTo>
                  <a:cubicBezTo>
                    <a:pt x="2054860" y="458470"/>
                    <a:pt x="2039620" y="468630"/>
                    <a:pt x="2010410" y="474980"/>
                  </a:cubicBezTo>
                  <a:cubicBezTo>
                    <a:pt x="1917700" y="496570"/>
                    <a:pt x="1485900" y="450850"/>
                    <a:pt x="1405890" y="417830"/>
                  </a:cubicBezTo>
                  <a:cubicBezTo>
                    <a:pt x="1383030" y="408940"/>
                    <a:pt x="1375410" y="400050"/>
                    <a:pt x="1367790" y="387350"/>
                  </a:cubicBezTo>
                  <a:cubicBezTo>
                    <a:pt x="1360170" y="373380"/>
                    <a:pt x="1357630" y="353060"/>
                    <a:pt x="1360170" y="339090"/>
                  </a:cubicBezTo>
                  <a:cubicBezTo>
                    <a:pt x="1361440" y="327660"/>
                    <a:pt x="1366520" y="317500"/>
                    <a:pt x="1374140" y="308610"/>
                  </a:cubicBezTo>
                  <a:cubicBezTo>
                    <a:pt x="1383030" y="298450"/>
                    <a:pt x="1391920" y="289560"/>
                    <a:pt x="1416050" y="283210"/>
                  </a:cubicBezTo>
                  <a:cubicBezTo>
                    <a:pt x="1506220" y="261620"/>
                    <a:pt x="2010410" y="307340"/>
                    <a:pt x="2090420" y="321310"/>
                  </a:cubicBezTo>
                  <a:cubicBezTo>
                    <a:pt x="2108200" y="323850"/>
                    <a:pt x="2112010" y="323850"/>
                    <a:pt x="2122170" y="328930"/>
                  </a:cubicBezTo>
                  <a:cubicBezTo>
                    <a:pt x="2133600" y="336550"/>
                    <a:pt x="2147570" y="351790"/>
                    <a:pt x="2152650" y="365760"/>
                  </a:cubicBezTo>
                  <a:cubicBezTo>
                    <a:pt x="2157730" y="379730"/>
                    <a:pt x="2155190" y="401320"/>
                    <a:pt x="2151380" y="414020"/>
                  </a:cubicBezTo>
                  <a:cubicBezTo>
                    <a:pt x="2147570" y="424180"/>
                    <a:pt x="2142490" y="434340"/>
                    <a:pt x="2132330" y="440690"/>
                  </a:cubicBezTo>
                  <a:cubicBezTo>
                    <a:pt x="2118360" y="449580"/>
                    <a:pt x="2085340" y="458470"/>
                    <a:pt x="2067560" y="452120"/>
                  </a:cubicBezTo>
                  <a:cubicBezTo>
                    <a:pt x="2049780" y="447040"/>
                    <a:pt x="2029460" y="425450"/>
                    <a:pt x="2023110" y="407670"/>
                  </a:cubicBezTo>
                  <a:cubicBezTo>
                    <a:pt x="2018030" y="388620"/>
                    <a:pt x="2024380" y="359410"/>
                    <a:pt x="2037080" y="345440"/>
                  </a:cubicBezTo>
                  <a:cubicBezTo>
                    <a:pt x="2048510" y="330200"/>
                    <a:pt x="2076450" y="318770"/>
                    <a:pt x="2095500" y="321310"/>
                  </a:cubicBezTo>
                  <a:cubicBezTo>
                    <a:pt x="2113280" y="322580"/>
                    <a:pt x="2138680" y="340360"/>
                    <a:pt x="2147570" y="355600"/>
                  </a:cubicBezTo>
                  <a:cubicBezTo>
                    <a:pt x="2156460" y="372110"/>
                    <a:pt x="2157730" y="402590"/>
                    <a:pt x="2148840" y="419100"/>
                  </a:cubicBezTo>
                  <a:cubicBezTo>
                    <a:pt x="2139950" y="435610"/>
                    <a:pt x="2113280" y="452120"/>
                    <a:pt x="2096770" y="455930"/>
                  </a:cubicBezTo>
                  <a:cubicBezTo>
                    <a:pt x="2082800" y="458470"/>
                    <a:pt x="2066290" y="454660"/>
                    <a:pt x="2054860" y="447040"/>
                  </a:cubicBezTo>
                  <a:cubicBezTo>
                    <a:pt x="2039620" y="436880"/>
                    <a:pt x="2021840" y="411480"/>
                    <a:pt x="2021840" y="392430"/>
                  </a:cubicBezTo>
                  <a:cubicBezTo>
                    <a:pt x="2020570" y="374650"/>
                    <a:pt x="2034540" y="346710"/>
                    <a:pt x="2047240" y="335280"/>
                  </a:cubicBezTo>
                  <a:cubicBezTo>
                    <a:pt x="2058670" y="325120"/>
                    <a:pt x="2076450" y="320040"/>
                    <a:pt x="2090420" y="321310"/>
                  </a:cubicBezTo>
                  <a:cubicBezTo>
                    <a:pt x="2105660" y="321310"/>
                    <a:pt x="2123440" y="328930"/>
                    <a:pt x="2134870" y="339090"/>
                  </a:cubicBezTo>
                  <a:cubicBezTo>
                    <a:pt x="2146300" y="349250"/>
                    <a:pt x="2153920" y="367030"/>
                    <a:pt x="2156460" y="382270"/>
                  </a:cubicBezTo>
                  <a:cubicBezTo>
                    <a:pt x="2157730" y="396240"/>
                    <a:pt x="2152650" y="416560"/>
                    <a:pt x="2143760" y="427990"/>
                  </a:cubicBezTo>
                  <a:cubicBezTo>
                    <a:pt x="2134870" y="440690"/>
                    <a:pt x="2125980" y="448310"/>
                    <a:pt x="2103120" y="454660"/>
                  </a:cubicBezTo>
                  <a:cubicBezTo>
                    <a:pt x="2014220" y="478790"/>
                    <a:pt x="1493520" y="450850"/>
                    <a:pt x="1405890" y="417830"/>
                  </a:cubicBezTo>
                  <a:cubicBezTo>
                    <a:pt x="1383030" y="408940"/>
                    <a:pt x="1375410" y="400050"/>
                    <a:pt x="1367790" y="387350"/>
                  </a:cubicBezTo>
                  <a:cubicBezTo>
                    <a:pt x="1360170" y="373380"/>
                    <a:pt x="1357630" y="353060"/>
                    <a:pt x="1360170" y="339090"/>
                  </a:cubicBezTo>
                  <a:cubicBezTo>
                    <a:pt x="1361440" y="327660"/>
                    <a:pt x="1366520" y="317500"/>
                    <a:pt x="1374140" y="308610"/>
                  </a:cubicBezTo>
                  <a:cubicBezTo>
                    <a:pt x="1383030" y="298450"/>
                    <a:pt x="1393190" y="289560"/>
                    <a:pt x="1416050" y="283210"/>
                  </a:cubicBezTo>
                  <a:cubicBezTo>
                    <a:pt x="1499870" y="265430"/>
                    <a:pt x="1930400" y="303530"/>
                    <a:pt x="2018030" y="339090"/>
                  </a:cubicBezTo>
                  <a:cubicBezTo>
                    <a:pt x="2047240" y="350520"/>
                    <a:pt x="2059940" y="361950"/>
                    <a:pt x="2068830" y="378460"/>
                  </a:cubicBezTo>
                  <a:cubicBezTo>
                    <a:pt x="2076450" y="392430"/>
                    <a:pt x="2075180" y="414020"/>
                    <a:pt x="2071370" y="426720"/>
                  </a:cubicBezTo>
                  <a:cubicBezTo>
                    <a:pt x="2068830" y="438150"/>
                    <a:pt x="2063750" y="448310"/>
                    <a:pt x="2054860" y="455930"/>
                  </a:cubicBezTo>
                  <a:cubicBezTo>
                    <a:pt x="2040890" y="466090"/>
                    <a:pt x="2021840" y="473710"/>
                    <a:pt x="1993900" y="473710"/>
                  </a:cubicBezTo>
                  <a:cubicBezTo>
                    <a:pt x="1931670" y="474980"/>
                    <a:pt x="1794510" y="419100"/>
                    <a:pt x="1697990" y="387350"/>
                  </a:cubicBezTo>
                  <a:cubicBezTo>
                    <a:pt x="1602740" y="356870"/>
                    <a:pt x="1496060" y="308610"/>
                    <a:pt x="1419860" y="285750"/>
                  </a:cubicBezTo>
                  <a:cubicBezTo>
                    <a:pt x="1367790" y="271780"/>
                    <a:pt x="1316990" y="273050"/>
                    <a:pt x="1287780" y="257810"/>
                  </a:cubicBezTo>
                  <a:cubicBezTo>
                    <a:pt x="1270000" y="247650"/>
                    <a:pt x="1258570" y="236220"/>
                    <a:pt x="1252220" y="223520"/>
                  </a:cubicBezTo>
                  <a:cubicBezTo>
                    <a:pt x="1245870" y="213360"/>
                    <a:pt x="1243330" y="203200"/>
                    <a:pt x="1244600" y="191770"/>
                  </a:cubicBezTo>
                  <a:cubicBezTo>
                    <a:pt x="1245870" y="177800"/>
                    <a:pt x="1253490" y="157480"/>
                    <a:pt x="1263650" y="146050"/>
                  </a:cubicBezTo>
                  <a:cubicBezTo>
                    <a:pt x="1273810" y="134620"/>
                    <a:pt x="1282700" y="128270"/>
                    <a:pt x="1308100" y="124460"/>
                  </a:cubicBezTo>
                  <a:cubicBezTo>
                    <a:pt x="1416050" y="110490"/>
                    <a:pt x="2120900" y="260350"/>
                    <a:pt x="2218690" y="309880"/>
                  </a:cubicBezTo>
                  <a:cubicBezTo>
                    <a:pt x="2241550" y="320040"/>
                    <a:pt x="2246630" y="328930"/>
                    <a:pt x="2254250" y="340360"/>
                  </a:cubicBezTo>
                  <a:cubicBezTo>
                    <a:pt x="2259330" y="350520"/>
                    <a:pt x="2263140" y="359410"/>
                    <a:pt x="2261870" y="370840"/>
                  </a:cubicBezTo>
                  <a:cubicBezTo>
                    <a:pt x="2259330" y="387350"/>
                    <a:pt x="2246630" y="414020"/>
                    <a:pt x="2233930" y="425450"/>
                  </a:cubicBezTo>
                  <a:cubicBezTo>
                    <a:pt x="2221230" y="434340"/>
                    <a:pt x="2212340" y="435610"/>
                    <a:pt x="2188210" y="436880"/>
                  </a:cubicBezTo>
                  <a:cubicBezTo>
                    <a:pt x="2080260" y="440690"/>
                    <a:pt x="1548130" y="314960"/>
                    <a:pt x="1315720" y="281940"/>
                  </a:cubicBezTo>
                  <a:cubicBezTo>
                    <a:pt x="1162050" y="260350"/>
                    <a:pt x="991870" y="266700"/>
                    <a:pt x="930910" y="241300"/>
                  </a:cubicBezTo>
                  <a:cubicBezTo>
                    <a:pt x="908050" y="232410"/>
                    <a:pt x="897890" y="222250"/>
                    <a:pt x="890270" y="208280"/>
                  </a:cubicBezTo>
                  <a:cubicBezTo>
                    <a:pt x="882650" y="194310"/>
                    <a:pt x="878840" y="172720"/>
                    <a:pt x="881380" y="157480"/>
                  </a:cubicBezTo>
                  <a:cubicBezTo>
                    <a:pt x="885190" y="142240"/>
                    <a:pt x="896620" y="123190"/>
                    <a:pt x="909320" y="113030"/>
                  </a:cubicBezTo>
                  <a:cubicBezTo>
                    <a:pt x="922020" y="104140"/>
                    <a:pt x="934720" y="97790"/>
                    <a:pt x="958850" y="99060"/>
                  </a:cubicBezTo>
                  <a:cubicBezTo>
                    <a:pt x="1028700" y="104140"/>
                    <a:pt x="1301750" y="242570"/>
                    <a:pt x="1360170" y="287020"/>
                  </a:cubicBezTo>
                  <a:cubicBezTo>
                    <a:pt x="1380490" y="302260"/>
                    <a:pt x="1388110" y="311150"/>
                    <a:pt x="1393190" y="326390"/>
                  </a:cubicBezTo>
                  <a:cubicBezTo>
                    <a:pt x="1398270" y="341630"/>
                    <a:pt x="1397000" y="364490"/>
                    <a:pt x="1391920" y="378460"/>
                  </a:cubicBezTo>
                  <a:cubicBezTo>
                    <a:pt x="1388110" y="389890"/>
                    <a:pt x="1380490" y="398780"/>
                    <a:pt x="1371600" y="406400"/>
                  </a:cubicBezTo>
                  <a:cubicBezTo>
                    <a:pt x="1358900" y="415290"/>
                    <a:pt x="1346200" y="420370"/>
                    <a:pt x="1322070" y="422910"/>
                  </a:cubicBezTo>
                  <a:cubicBezTo>
                    <a:pt x="1264920" y="430530"/>
                    <a:pt x="1104900" y="414020"/>
                    <a:pt x="1021080" y="400050"/>
                  </a:cubicBezTo>
                  <a:cubicBezTo>
                    <a:pt x="961390" y="389890"/>
                    <a:pt x="896620" y="381000"/>
                    <a:pt x="867410" y="361950"/>
                  </a:cubicBezTo>
                  <a:cubicBezTo>
                    <a:pt x="850900" y="350520"/>
                    <a:pt x="843280" y="337820"/>
                    <a:pt x="839470" y="323850"/>
                  </a:cubicBezTo>
                  <a:cubicBezTo>
                    <a:pt x="835660" y="309880"/>
                    <a:pt x="839470" y="289560"/>
                    <a:pt x="844550" y="276860"/>
                  </a:cubicBezTo>
                  <a:cubicBezTo>
                    <a:pt x="849630" y="266700"/>
                    <a:pt x="855980" y="259080"/>
                    <a:pt x="864870" y="252730"/>
                  </a:cubicBezTo>
                  <a:cubicBezTo>
                    <a:pt x="876300" y="246380"/>
                    <a:pt x="886460" y="241300"/>
                    <a:pt x="910590" y="241300"/>
                  </a:cubicBezTo>
                  <a:cubicBezTo>
                    <a:pt x="1004570" y="238760"/>
                    <a:pt x="1520190" y="341630"/>
                    <a:pt x="1602740" y="382270"/>
                  </a:cubicBezTo>
                  <a:cubicBezTo>
                    <a:pt x="1624330" y="392430"/>
                    <a:pt x="1630680" y="398780"/>
                    <a:pt x="1638300" y="411480"/>
                  </a:cubicBezTo>
                  <a:cubicBezTo>
                    <a:pt x="1644650" y="424180"/>
                    <a:pt x="1647190" y="443230"/>
                    <a:pt x="1644650" y="457200"/>
                  </a:cubicBezTo>
                  <a:cubicBezTo>
                    <a:pt x="1640840" y="471170"/>
                    <a:pt x="1630680" y="486410"/>
                    <a:pt x="1619250" y="495300"/>
                  </a:cubicBezTo>
                  <a:cubicBezTo>
                    <a:pt x="1607820" y="502920"/>
                    <a:pt x="1597660" y="505460"/>
                    <a:pt x="1574800" y="506730"/>
                  </a:cubicBezTo>
                  <a:cubicBezTo>
                    <a:pt x="1493520" y="511810"/>
                    <a:pt x="1144270" y="443230"/>
                    <a:pt x="1018540" y="431800"/>
                  </a:cubicBezTo>
                  <a:cubicBezTo>
                    <a:pt x="953770" y="425450"/>
                    <a:pt x="904240" y="433070"/>
                    <a:pt x="871220" y="424180"/>
                  </a:cubicBezTo>
                  <a:cubicBezTo>
                    <a:pt x="852170" y="419100"/>
                    <a:pt x="839470" y="415290"/>
                    <a:pt x="830580" y="403860"/>
                  </a:cubicBezTo>
                  <a:cubicBezTo>
                    <a:pt x="819150" y="391160"/>
                    <a:pt x="811530" y="363220"/>
                    <a:pt x="814070" y="345440"/>
                  </a:cubicBezTo>
                  <a:cubicBezTo>
                    <a:pt x="816610" y="331470"/>
                    <a:pt x="826770" y="316230"/>
                    <a:pt x="839470" y="307340"/>
                  </a:cubicBezTo>
                  <a:cubicBezTo>
                    <a:pt x="850900" y="298450"/>
                    <a:pt x="859790" y="297180"/>
                    <a:pt x="882650" y="294640"/>
                  </a:cubicBezTo>
                  <a:cubicBezTo>
                    <a:pt x="958850" y="290830"/>
                    <a:pt x="1220470" y="345440"/>
                    <a:pt x="1374140" y="363220"/>
                  </a:cubicBezTo>
                  <a:cubicBezTo>
                    <a:pt x="1508760" y="378460"/>
                    <a:pt x="1704340" y="374650"/>
                    <a:pt x="1753870" y="396240"/>
                  </a:cubicBezTo>
                  <a:cubicBezTo>
                    <a:pt x="1769110" y="401320"/>
                    <a:pt x="1772920" y="406400"/>
                    <a:pt x="1778000" y="416560"/>
                  </a:cubicBezTo>
                  <a:cubicBezTo>
                    <a:pt x="1785620" y="430530"/>
                    <a:pt x="1790700" y="459740"/>
                    <a:pt x="1785620" y="476250"/>
                  </a:cubicBezTo>
                  <a:cubicBezTo>
                    <a:pt x="1781810" y="490220"/>
                    <a:pt x="1766570" y="504190"/>
                    <a:pt x="1755140" y="510540"/>
                  </a:cubicBezTo>
                  <a:cubicBezTo>
                    <a:pt x="1746250" y="516890"/>
                    <a:pt x="1739900" y="519430"/>
                    <a:pt x="1725930" y="518160"/>
                  </a:cubicBezTo>
                  <a:cubicBezTo>
                    <a:pt x="1694180" y="518160"/>
                    <a:pt x="1642110" y="487680"/>
                    <a:pt x="1573530" y="468630"/>
                  </a:cubicBezTo>
                  <a:cubicBezTo>
                    <a:pt x="1438910" y="431800"/>
                    <a:pt x="1120140" y="368300"/>
                    <a:pt x="958850" y="328930"/>
                  </a:cubicBezTo>
                  <a:cubicBezTo>
                    <a:pt x="853440" y="303530"/>
                    <a:pt x="740410" y="293370"/>
                    <a:pt x="697230" y="261620"/>
                  </a:cubicBezTo>
                  <a:cubicBezTo>
                    <a:pt x="676910" y="246380"/>
                    <a:pt x="668020" y="226060"/>
                    <a:pt x="664210" y="209550"/>
                  </a:cubicBezTo>
                  <a:cubicBezTo>
                    <a:pt x="661670" y="199390"/>
                    <a:pt x="664210" y="189230"/>
                    <a:pt x="669290" y="179070"/>
                  </a:cubicBezTo>
                  <a:cubicBezTo>
                    <a:pt x="675640" y="167640"/>
                    <a:pt x="687070" y="151130"/>
                    <a:pt x="701040" y="146050"/>
                  </a:cubicBezTo>
                  <a:cubicBezTo>
                    <a:pt x="717550" y="139700"/>
                    <a:pt x="737870" y="139700"/>
                    <a:pt x="762000" y="147320"/>
                  </a:cubicBezTo>
                  <a:cubicBezTo>
                    <a:pt x="808990" y="163830"/>
                    <a:pt x="876300" y="234950"/>
                    <a:pt x="947420" y="276860"/>
                  </a:cubicBezTo>
                  <a:cubicBezTo>
                    <a:pt x="1033780" y="327660"/>
                    <a:pt x="1154430" y="374650"/>
                    <a:pt x="1244600" y="425450"/>
                  </a:cubicBezTo>
                  <a:cubicBezTo>
                    <a:pt x="1324610" y="469900"/>
                    <a:pt x="1430020" y="525780"/>
                    <a:pt x="1463040" y="562610"/>
                  </a:cubicBezTo>
                  <a:cubicBezTo>
                    <a:pt x="1478280" y="577850"/>
                    <a:pt x="1483360" y="589280"/>
                    <a:pt x="1484630" y="604520"/>
                  </a:cubicBezTo>
                  <a:cubicBezTo>
                    <a:pt x="1487170" y="619760"/>
                    <a:pt x="1482090" y="638810"/>
                    <a:pt x="1473200" y="650240"/>
                  </a:cubicBezTo>
                  <a:cubicBezTo>
                    <a:pt x="1465580" y="662940"/>
                    <a:pt x="1447800" y="673100"/>
                    <a:pt x="1433830" y="676910"/>
                  </a:cubicBezTo>
                  <a:cubicBezTo>
                    <a:pt x="1423670" y="680720"/>
                    <a:pt x="1419860" y="679450"/>
                    <a:pt x="1402080" y="676910"/>
                  </a:cubicBezTo>
                  <a:cubicBezTo>
                    <a:pt x="1325880" y="664210"/>
                    <a:pt x="961390" y="501650"/>
                    <a:pt x="787400" y="458470"/>
                  </a:cubicBezTo>
                  <a:cubicBezTo>
                    <a:pt x="664210" y="429260"/>
                    <a:pt x="511810" y="434340"/>
                    <a:pt x="466090" y="412750"/>
                  </a:cubicBezTo>
                  <a:cubicBezTo>
                    <a:pt x="452120" y="405130"/>
                    <a:pt x="448310" y="400050"/>
                    <a:pt x="441960" y="389890"/>
                  </a:cubicBezTo>
                  <a:cubicBezTo>
                    <a:pt x="434340" y="377190"/>
                    <a:pt x="427990" y="356870"/>
                    <a:pt x="430530" y="341630"/>
                  </a:cubicBezTo>
                  <a:cubicBezTo>
                    <a:pt x="431800" y="326390"/>
                    <a:pt x="441960" y="307340"/>
                    <a:pt x="453390" y="297180"/>
                  </a:cubicBezTo>
                  <a:cubicBezTo>
                    <a:pt x="466090" y="287020"/>
                    <a:pt x="476250" y="284480"/>
                    <a:pt x="500380" y="280670"/>
                  </a:cubicBezTo>
                  <a:cubicBezTo>
                    <a:pt x="572770" y="270510"/>
                    <a:pt x="828040" y="297180"/>
                    <a:pt x="943610" y="309880"/>
                  </a:cubicBezTo>
                  <a:cubicBezTo>
                    <a:pt x="1018540" y="318770"/>
                    <a:pt x="1065530" y="327660"/>
                    <a:pt x="1126490" y="340360"/>
                  </a:cubicBezTo>
                  <a:cubicBezTo>
                    <a:pt x="1192530" y="353060"/>
                    <a:pt x="1285240" y="367030"/>
                    <a:pt x="1325880" y="389890"/>
                  </a:cubicBezTo>
                  <a:cubicBezTo>
                    <a:pt x="1347470" y="402590"/>
                    <a:pt x="1362710" y="416560"/>
                    <a:pt x="1369060" y="433070"/>
                  </a:cubicBezTo>
                  <a:cubicBezTo>
                    <a:pt x="1375410" y="448310"/>
                    <a:pt x="1371600" y="467360"/>
                    <a:pt x="1366520" y="481330"/>
                  </a:cubicBezTo>
                  <a:cubicBezTo>
                    <a:pt x="1362710" y="491490"/>
                    <a:pt x="1356360" y="500380"/>
                    <a:pt x="1346200" y="505460"/>
                  </a:cubicBezTo>
                  <a:cubicBezTo>
                    <a:pt x="1332230" y="514350"/>
                    <a:pt x="1316990" y="519430"/>
                    <a:pt x="1285240" y="516890"/>
                  </a:cubicBezTo>
                  <a:cubicBezTo>
                    <a:pt x="1178560" y="509270"/>
                    <a:pt x="749300" y="318770"/>
                    <a:pt x="581660" y="273050"/>
                  </a:cubicBezTo>
                  <a:cubicBezTo>
                    <a:pt x="492760" y="248920"/>
                    <a:pt x="410210" y="246380"/>
                    <a:pt x="373380" y="231140"/>
                  </a:cubicBezTo>
                  <a:cubicBezTo>
                    <a:pt x="358140" y="224790"/>
                    <a:pt x="351790" y="220980"/>
                    <a:pt x="344170" y="210820"/>
                  </a:cubicBezTo>
                  <a:cubicBezTo>
                    <a:pt x="335280" y="199390"/>
                    <a:pt x="326390" y="180340"/>
                    <a:pt x="326390" y="163830"/>
                  </a:cubicBezTo>
                  <a:cubicBezTo>
                    <a:pt x="325120" y="147320"/>
                    <a:pt x="332740" y="128270"/>
                    <a:pt x="342900" y="115570"/>
                  </a:cubicBezTo>
                  <a:cubicBezTo>
                    <a:pt x="354330" y="104140"/>
                    <a:pt x="365760" y="95250"/>
                    <a:pt x="388620" y="91440"/>
                  </a:cubicBezTo>
                  <a:cubicBezTo>
                    <a:pt x="449580" y="81280"/>
                    <a:pt x="624840" y="132080"/>
                    <a:pt x="736600" y="143510"/>
                  </a:cubicBezTo>
                  <a:cubicBezTo>
                    <a:pt x="842010" y="153670"/>
                    <a:pt x="986790" y="133350"/>
                    <a:pt x="1040130" y="157480"/>
                  </a:cubicBezTo>
                  <a:cubicBezTo>
                    <a:pt x="1065530" y="167640"/>
                    <a:pt x="1079500" y="184150"/>
                    <a:pt x="1084580" y="201930"/>
                  </a:cubicBezTo>
                  <a:cubicBezTo>
                    <a:pt x="1090930" y="218440"/>
                    <a:pt x="1085850" y="248920"/>
                    <a:pt x="1074420" y="262890"/>
                  </a:cubicBezTo>
                  <a:cubicBezTo>
                    <a:pt x="1062990" y="278130"/>
                    <a:pt x="1043940" y="284480"/>
                    <a:pt x="1017270" y="289560"/>
                  </a:cubicBezTo>
                  <a:cubicBezTo>
                    <a:pt x="958850" y="299720"/>
                    <a:pt x="819150" y="271780"/>
                    <a:pt x="737870" y="273050"/>
                  </a:cubicBezTo>
                  <a:cubicBezTo>
                    <a:pt x="674370" y="274320"/>
                    <a:pt x="628650" y="280670"/>
                    <a:pt x="571500" y="287020"/>
                  </a:cubicBezTo>
                  <a:cubicBezTo>
                    <a:pt x="508000" y="293370"/>
                    <a:pt x="440690" y="300990"/>
                    <a:pt x="372110" y="313690"/>
                  </a:cubicBezTo>
                  <a:cubicBezTo>
                    <a:pt x="299720" y="327660"/>
                    <a:pt x="196850" y="370840"/>
                    <a:pt x="149860" y="365760"/>
                  </a:cubicBezTo>
                  <a:cubicBezTo>
                    <a:pt x="125730" y="363220"/>
                    <a:pt x="110490" y="354330"/>
                    <a:pt x="97790" y="341630"/>
                  </a:cubicBezTo>
                  <a:cubicBezTo>
                    <a:pt x="86360" y="330200"/>
                    <a:pt x="76200" y="307340"/>
                    <a:pt x="76200" y="289560"/>
                  </a:cubicBezTo>
                  <a:cubicBezTo>
                    <a:pt x="74930" y="273050"/>
                    <a:pt x="82550" y="250190"/>
                    <a:pt x="92710" y="236220"/>
                  </a:cubicBezTo>
                  <a:cubicBezTo>
                    <a:pt x="104140" y="222250"/>
                    <a:pt x="118110" y="212090"/>
                    <a:pt x="142240" y="207010"/>
                  </a:cubicBezTo>
                  <a:cubicBezTo>
                    <a:pt x="199390" y="196850"/>
                    <a:pt x="368300" y="237490"/>
                    <a:pt x="444500" y="259080"/>
                  </a:cubicBezTo>
                  <a:cubicBezTo>
                    <a:pt x="492760" y="271780"/>
                    <a:pt x="537210" y="278130"/>
                    <a:pt x="561340" y="304800"/>
                  </a:cubicBezTo>
                  <a:cubicBezTo>
                    <a:pt x="581660" y="327660"/>
                    <a:pt x="599440" y="370840"/>
                    <a:pt x="590550" y="397510"/>
                  </a:cubicBezTo>
                  <a:cubicBezTo>
                    <a:pt x="581660" y="425450"/>
                    <a:pt x="532130" y="449580"/>
                    <a:pt x="499110" y="464820"/>
                  </a:cubicBezTo>
                  <a:cubicBezTo>
                    <a:pt x="468630" y="480060"/>
                    <a:pt x="443230" y="483870"/>
                    <a:pt x="400050" y="491490"/>
                  </a:cubicBezTo>
                  <a:cubicBezTo>
                    <a:pt x="322580" y="505460"/>
                    <a:pt x="123190" y="535940"/>
                    <a:pt x="63500" y="521970"/>
                  </a:cubicBezTo>
                  <a:cubicBezTo>
                    <a:pt x="39370" y="515620"/>
                    <a:pt x="27940" y="505460"/>
                    <a:pt x="17780" y="491490"/>
                  </a:cubicBezTo>
                  <a:cubicBezTo>
                    <a:pt x="6350" y="478790"/>
                    <a:pt x="0" y="455930"/>
                    <a:pt x="1270" y="439420"/>
                  </a:cubicBezTo>
                  <a:cubicBezTo>
                    <a:pt x="3810" y="421640"/>
                    <a:pt x="12700" y="401320"/>
                    <a:pt x="25400" y="389890"/>
                  </a:cubicBezTo>
                  <a:cubicBezTo>
                    <a:pt x="38100" y="377190"/>
                    <a:pt x="55880" y="369570"/>
                    <a:pt x="76200" y="367030"/>
                  </a:cubicBezTo>
                  <a:cubicBezTo>
                    <a:pt x="105410" y="364490"/>
                    <a:pt x="137160" y="386080"/>
                    <a:pt x="185420" y="392430"/>
                  </a:cubicBezTo>
                  <a:cubicBezTo>
                    <a:pt x="278130" y="402590"/>
                    <a:pt x="511810" y="384810"/>
                    <a:pt x="594360" y="393700"/>
                  </a:cubicBezTo>
                  <a:cubicBezTo>
                    <a:pt x="629920" y="397510"/>
                    <a:pt x="659130" y="393700"/>
                    <a:pt x="671830" y="410210"/>
                  </a:cubicBezTo>
                  <a:cubicBezTo>
                    <a:pt x="685800" y="429260"/>
                    <a:pt x="688340" y="490220"/>
                    <a:pt x="662940" y="510540"/>
                  </a:cubicBezTo>
                  <a:cubicBezTo>
                    <a:pt x="601980" y="558800"/>
                    <a:pt x="173990" y="486410"/>
                    <a:pt x="90170" y="431800"/>
                  </a:cubicBezTo>
                  <a:cubicBezTo>
                    <a:pt x="55880" y="408940"/>
                    <a:pt x="36830" y="374650"/>
                    <a:pt x="39370" y="350520"/>
                  </a:cubicBezTo>
                  <a:cubicBezTo>
                    <a:pt x="43180" y="325120"/>
                    <a:pt x="73660" y="295910"/>
                    <a:pt x="111760" y="280670"/>
                  </a:cubicBezTo>
                  <a:cubicBezTo>
                    <a:pt x="191770" y="248920"/>
                    <a:pt x="424180" y="279400"/>
                    <a:pt x="538480" y="289560"/>
                  </a:cubicBezTo>
                  <a:cubicBezTo>
                    <a:pt x="615950" y="297180"/>
                    <a:pt x="680720" y="306070"/>
                    <a:pt x="732790" y="320040"/>
                  </a:cubicBezTo>
                  <a:cubicBezTo>
                    <a:pt x="769620" y="330200"/>
                    <a:pt x="825500" y="350520"/>
                    <a:pt x="824230" y="356870"/>
                  </a:cubicBezTo>
                  <a:cubicBezTo>
                    <a:pt x="822960" y="360680"/>
                    <a:pt x="744220" y="356870"/>
                    <a:pt x="744220" y="355600"/>
                  </a:cubicBezTo>
                  <a:cubicBezTo>
                    <a:pt x="744220" y="354330"/>
                    <a:pt x="784860" y="345440"/>
                    <a:pt x="801370" y="347980"/>
                  </a:cubicBezTo>
                  <a:cubicBezTo>
                    <a:pt x="815340" y="350520"/>
                    <a:pt x="826770" y="356870"/>
                    <a:pt x="835660" y="367030"/>
                  </a:cubicBezTo>
                  <a:cubicBezTo>
                    <a:pt x="847090" y="378460"/>
                    <a:pt x="859790" y="401320"/>
                    <a:pt x="862330" y="417830"/>
                  </a:cubicBezTo>
                  <a:cubicBezTo>
                    <a:pt x="864870" y="431800"/>
                    <a:pt x="864870" y="443230"/>
                    <a:pt x="857250" y="455930"/>
                  </a:cubicBezTo>
                  <a:cubicBezTo>
                    <a:pt x="848360" y="474980"/>
                    <a:pt x="824230" y="494030"/>
                    <a:pt x="796290" y="510540"/>
                  </a:cubicBezTo>
                  <a:cubicBezTo>
                    <a:pt x="750570" y="538480"/>
                    <a:pt x="662940" y="574040"/>
                    <a:pt x="600710" y="581660"/>
                  </a:cubicBezTo>
                  <a:cubicBezTo>
                    <a:pt x="546100" y="588010"/>
                    <a:pt x="490220" y="579120"/>
                    <a:pt x="441960" y="565150"/>
                  </a:cubicBezTo>
                  <a:cubicBezTo>
                    <a:pt x="397510" y="551180"/>
                    <a:pt x="355600" y="523240"/>
                    <a:pt x="321310" y="502920"/>
                  </a:cubicBezTo>
                  <a:cubicBezTo>
                    <a:pt x="293370" y="486410"/>
                    <a:pt x="271780" y="474980"/>
                    <a:pt x="248920" y="454660"/>
                  </a:cubicBezTo>
                  <a:cubicBezTo>
                    <a:pt x="220980" y="430530"/>
                    <a:pt x="187960" y="392430"/>
                    <a:pt x="167640" y="363220"/>
                  </a:cubicBezTo>
                  <a:cubicBezTo>
                    <a:pt x="151130" y="337820"/>
                    <a:pt x="140970" y="321310"/>
                    <a:pt x="130810" y="289560"/>
                  </a:cubicBezTo>
                  <a:cubicBezTo>
                    <a:pt x="116840" y="240030"/>
                    <a:pt x="106680" y="132080"/>
                    <a:pt x="110490" y="86360"/>
                  </a:cubicBezTo>
                  <a:cubicBezTo>
                    <a:pt x="113030" y="62230"/>
                    <a:pt x="116840" y="46990"/>
                    <a:pt x="125730" y="33020"/>
                  </a:cubicBezTo>
                  <a:cubicBezTo>
                    <a:pt x="132080" y="22860"/>
                    <a:pt x="142240" y="13970"/>
                    <a:pt x="153670" y="8890"/>
                  </a:cubicBezTo>
                  <a:cubicBezTo>
                    <a:pt x="168910" y="3810"/>
                    <a:pt x="191770" y="0"/>
                    <a:pt x="208280" y="3810"/>
                  </a:cubicBezTo>
                  <a:cubicBezTo>
                    <a:pt x="224790" y="8890"/>
                    <a:pt x="243840" y="24130"/>
                    <a:pt x="252730" y="36830"/>
                  </a:cubicBezTo>
                  <a:cubicBezTo>
                    <a:pt x="261620" y="46990"/>
                    <a:pt x="265430" y="72390"/>
                    <a:pt x="265430" y="7239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id="5" name="Group 5"/>
          <p:cNvGrpSpPr/>
          <p:nvPr/>
        </p:nvGrpSpPr>
        <p:grpSpPr>
          <a:xfrm>
            <a:off x="14244638" y="2668905"/>
            <a:ext cx="3925253" cy="2089785"/>
            <a:chOff x="0" y="0"/>
            <a:chExt cx="5233670" cy="2786380"/>
          </a:xfrm>
        </p:grpSpPr>
        <p:sp>
          <p:nvSpPr>
            <p:cNvPr id="6" name="Freeform 6"/>
            <p:cNvSpPr/>
            <p:nvPr/>
          </p:nvSpPr>
          <p:spPr>
            <a:xfrm>
              <a:off x="50800" y="7620"/>
              <a:ext cx="5134610" cy="2733040"/>
            </a:xfrm>
            <a:custGeom>
              <a:avLst/>
              <a:gdLst/>
              <a:ahLst/>
              <a:cxnLst/>
              <a:rect l="l" t="t" r="r" b="b"/>
              <a:pathLst>
                <a:path w="5134610" h="2733040">
                  <a:moveTo>
                    <a:pt x="0" y="835660"/>
                  </a:moveTo>
                  <a:cubicBezTo>
                    <a:pt x="0" y="835660"/>
                    <a:pt x="5080" y="811530"/>
                    <a:pt x="8890" y="800100"/>
                  </a:cubicBezTo>
                  <a:cubicBezTo>
                    <a:pt x="11430" y="787400"/>
                    <a:pt x="16510" y="764540"/>
                    <a:pt x="16510" y="763270"/>
                  </a:cubicBezTo>
                  <a:cubicBezTo>
                    <a:pt x="17780" y="763270"/>
                    <a:pt x="27940" y="741680"/>
                    <a:pt x="34290" y="730250"/>
                  </a:cubicBezTo>
                  <a:cubicBezTo>
                    <a:pt x="39370" y="720090"/>
                    <a:pt x="50800" y="698500"/>
                    <a:pt x="50800" y="697230"/>
                  </a:cubicBezTo>
                  <a:cubicBezTo>
                    <a:pt x="52070" y="697230"/>
                    <a:pt x="52070" y="697230"/>
                    <a:pt x="52070" y="697230"/>
                  </a:cubicBezTo>
                  <a:cubicBezTo>
                    <a:pt x="52070" y="697230"/>
                    <a:pt x="67310" y="679450"/>
                    <a:pt x="76200" y="669290"/>
                  </a:cubicBezTo>
                  <a:cubicBezTo>
                    <a:pt x="83820" y="660400"/>
                    <a:pt x="100330" y="642620"/>
                    <a:pt x="100330" y="641350"/>
                  </a:cubicBezTo>
                  <a:cubicBezTo>
                    <a:pt x="101600" y="641350"/>
                    <a:pt x="120650" y="627380"/>
                    <a:pt x="130810" y="621030"/>
                  </a:cubicBezTo>
                  <a:cubicBezTo>
                    <a:pt x="140970" y="613410"/>
                    <a:pt x="161290" y="599440"/>
                    <a:pt x="161290" y="599440"/>
                  </a:cubicBezTo>
                  <a:cubicBezTo>
                    <a:pt x="162560" y="599440"/>
                    <a:pt x="185420" y="590550"/>
                    <a:pt x="196850" y="586740"/>
                  </a:cubicBezTo>
                  <a:cubicBezTo>
                    <a:pt x="208280" y="581660"/>
                    <a:pt x="231140" y="572770"/>
                    <a:pt x="231140" y="572770"/>
                  </a:cubicBezTo>
                  <a:cubicBezTo>
                    <a:pt x="231140" y="572770"/>
                    <a:pt x="255270" y="570230"/>
                    <a:pt x="267970" y="567690"/>
                  </a:cubicBezTo>
                  <a:cubicBezTo>
                    <a:pt x="280670" y="566420"/>
                    <a:pt x="304800" y="563880"/>
                    <a:pt x="304800" y="563880"/>
                  </a:cubicBezTo>
                  <a:cubicBezTo>
                    <a:pt x="306070" y="563880"/>
                    <a:pt x="647700" y="544830"/>
                    <a:pt x="772160" y="543560"/>
                  </a:cubicBezTo>
                  <a:cubicBezTo>
                    <a:pt x="854710" y="543560"/>
                    <a:pt x="930910" y="582930"/>
                    <a:pt x="980440" y="548640"/>
                  </a:cubicBezTo>
                  <a:cubicBezTo>
                    <a:pt x="1037590" y="509270"/>
                    <a:pt x="1024890" y="365760"/>
                    <a:pt x="1075690" y="285750"/>
                  </a:cubicBezTo>
                  <a:cubicBezTo>
                    <a:pt x="1131570" y="196850"/>
                    <a:pt x="1215390" y="82550"/>
                    <a:pt x="1315720" y="43180"/>
                  </a:cubicBezTo>
                  <a:cubicBezTo>
                    <a:pt x="1424940" y="0"/>
                    <a:pt x="1583690" y="27940"/>
                    <a:pt x="1715770" y="59690"/>
                  </a:cubicBezTo>
                  <a:cubicBezTo>
                    <a:pt x="1859280" y="92710"/>
                    <a:pt x="2006600" y="191770"/>
                    <a:pt x="2138680" y="252730"/>
                  </a:cubicBezTo>
                  <a:cubicBezTo>
                    <a:pt x="2256790" y="306070"/>
                    <a:pt x="2363470" y="383540"/>
                    <a:pt x="2472690" y="406400"/>
                  </a:cubicBezTo>
                  <a:cubicBezTo>
                    <a:pt x="2569210" y="426720"/>
                    <a:pt x="2726690" y="414020"/>
                    <a:pt x="2757170" y="401320"/>
                  </a:cubicBezTo>
                  <a:cubicBezTo>
                    <a:pt x="2764790" y="398780"/>
                    <a:pt x="2767330" y="391160"/>
                    <a:pt x="2768600" y="391160"/>
                  </a:cubicBezTo>
                  <a:cubicBezTo>
                    <a:pt x="2768600" y="391160"/>
                    <a:pt x="2792730" y="378460"/>
                    <a:pt x="2804160" y="372110"/>
                  </a:cubicBezTo>
                  <a:cubicBezTo>
                    <a:pt x="2816860" y="364490"/>
                    <a:pt x="2839720" y="351790"/>
                    <a:pt x="2840990" y="351790"/>
                  </a:cubicBezTo>
                  <a:cubicBezTo>
                    <a:pt x="2840990" y="351790"/>
                    <a:pt x="2872740" y="345440"/>
                    <a:pt x="2872740" y="342900"/>
                  </a:cubicBezTo>
                  <a:cubicBezTo>
                    <a:pt x="2872740" y="341630"/>
                    <a:pt x="2860040" y="341630"/>
                    <a:pt x="2860040" y="339090"/>
                  </a:cubicBezTo>
                  <a:cubicBezTo>
                    <a:pt x="2860040" y="330200"/>
                    <a:pt x="3050540" y="309880"/>
                    <a:pt x="3148330" y="274320"/>
                  </a:cubicBezTo>
                  <a:cubicBezTo>
                    <a:pt x="3260090" y="232410"/>
                    <a:pt x="3370580" y="123190"/>
                    <a:pt x="3492500" y="90170"/>
                  </a:cubicBezTo>
                  <a:cubicBezTo>
                    <a:pt x="3614420" y="57150"/>
                    <a:pt x="3770630" y="38100"/>
                    <a:pt x="3881120" y="74930"/>
                  </a:cubicBezTo>
                  <a:cubicBezTo>
                    <a:pt x="3983990" y="107950"/>
                    <a:pt x="4094480" y="193040"/>
                    <a:pt x="4141470" y="281940"/>
                  </a:cubicBezTo>
                  <a:cubicBezTo>
                    <a:pt x="4188460" y="367030"/>
                    <a:pt x="4184650" y="491490"/>
                    <a:pt x="4170680" y="591820"/>
                  </a:cubicBezTo>
                  <a:cubicBezTo>
                    <a:pt x="4155440" y="692150"/>
                    <a:pt x="4103370" y="808990"/>
                    <a:pt x="4051300" y="883920"/>
                  </a:cubicBezTo>
                  <a:cubicBezTo>
                    <a:pt x="4008120" y="944880"/>
                    <a:pt x="3911600" y="993140"/>
                    <a:pt x="3897630" y="1021080"/>
                  </a:cubicBezTo>
                  <a:cubicBezTo>
                    <a:pt x="3892550" y="1029970"/>
                    <a:pt x="3893820" y="1042670"/>
                    <a:pt x="3893820" y="1042670"/>
                  </a:cubicBezTo>
                  <a:cubicBezTo>
                    <a:pt x="3893820" y="1043940"/>
                    <a:pt x="3884930" y="1065530"/>
                    <a:pt x="3879850" y="1075690"/>
                  </a:cubicBezTo>
                  <a:cubicBezTo>
                    <a:pt x="3876040" y="1087120"/>
                    <a:pt x="3867150" y="1108710"/>
                    <a:pt x="3865880" y="1108710"/>
                  </a:cubicBezTo>
                  <a:cubicBezTo>
                    <a:pt x="3865880" y="1109980"/>
                    <a:pt x="3851910" y="1126490"/>
                    <a:pt x="3849370" y="1131570"/>
                  </a:cubicBezTo>
                  <a:cubicBezTo>
                    <a:pt x="3849370" y="1135380"/>
                    <a:pt x="3850640" y="1136650"/>
                    <a:pt x="3849370" y="1139190"/>
                  </a:cubicBezTo>
                  <a:cubicBezTo>
                    <a:pt x="3848100" y="1143000"/>
                    <a:pt x="3841750" y="1144270"/>
                    <a:pt x="3837940" y="1148080"/>
                  </a:cubicBezTo>
                  <a:cubicBezTo>
                    <a:pt x="3834130" y="1153160"/>
                    <a:pt x="3823970" y="1167130"/>
                    <a:pt x="3823970" y="1167130"/>
                  </a:cubicBezTo>
                  <a:cubicBezTo>
                    <a:pt x="3823970" y="1167130"/>
                    <a:pt x="3806190" y="1182370"/>
                    <a:pt x="3796030" y="1189990"/>
                  </a:cubicBezTo>
                  <a:cubicBezTo>
                    <a:pt x="3787140" y="1197610"/>
                    <a:pt x="3769360" y="1212850"/>
                    <a:pt x="3769360" y="1212850"/>
                  </a:cubicBezTo>
                  <a:cubicBezTo>
                    <a:pt x="3768090" y="1214120"/>
                    <a:pt x="3742690" y="1226820"/>
                    <a:pt x="3736340" y="1229360"/>
                  </a:cubicBezTo>
                  <a:cubicBezTo>
                    <a:pt x="3735070" y="1230630"/>
                    <a:pt x="3735070" y="1229360"/>
                    <a:pt x="3732530" y="1231900"/>
                  </a:cubicBezTo>
                  <a:cubicBezTo>
                    <a:pt x="3710940" y="1244600"/>
                    <a:pt x="3569970" y="1405890"/>
                    <a:pt x="3453130" y="1451610"/>
                  </a:cubicBezTo>
                  <a:cubicBezTo>
                    <a:pt x="3309620" y="1507490"/>
                    <a:pt x="3072130" y="1537970"/>
                    <a:pt x="2914650" y="1496060"/>
                  </a:cubicBezTo>
                  <a:cubicBezTo>
                    <a:pt x="2769870" y="1459230"/>
                    <a:pt x="2604770" y="1264920"/>
                    <a:pt x="2534920" y="1242060"/>
                  </a:cubicBezTo>
                  <a:cubicBezTo>
                    <a:pt x="2510790" y="1233170"/>
                    <a:pt x="2508250" y="1240790"/>
                    <a:pt x="2481580" y="1238250"/>
                  </a:cubicBezTo>
                  <a:cubicBezTo>
                    <a:pt x="2397760" y="1233170"/>
                    <a:pt x="2113280" y="1214120"/>
                    <a:pt x="1958340" y="1202690"/>
                  </a:cubicBezTo>
                  <a:cubicBezTo>
                    <a:pt x="1832610" y="1195070"/>
                    <a:pt x="1633220" y="1182370"/>
                    <a:pt x="1619250" y="1181100"/>
                  </a:cubicBezTo>
                  <a:cubicBezTo>
                    <a:pt x="1619250" y="1181100"/>
                    <a:pt x="1619250" y="1181100"/>
                    <a:pt x="1617980" y="1181100"/>
                  </a:cubicBezTo>
                  <a:cubicBezTo>
                    <a:pt x="1612900" y="1187450"/>
                    <a:pt x="1616710" y="1390650"/>
                    <a:pt x="1645920" y="1490980"/>
                  </a:cubicBezTo>
                  <a:cubicBezTo>
                    <a:pt x="1677670" y="1600200"/>
                    <a:pt x="1724660" y="1744980"/>
                    <a:pt x="1811020" y="1808480"/>
                  </a:cubicBezTo>
                  <a:cubicBezTo>
                    <a:pt x="1894840" y="1871980"/>
                    <a:pt x="2059940" y="1855470"/>
                    <a:pt x="2155190" y="1873250"/>
                  </a:cubicBezTo>
                  <a:cubicBezTo>
                    <a:pt x="2222500" y="1885950"/>
                    <a:pt x="2310130" y="1920240"/>
                    <a:pt x="2326640" y="1905000"/>
                  </a:cubicBezTo>
                  <a:cubicBezTo>
                    <a:pt x="2334260" y="1898650"/>
                    <a:pt x="2322830" y="1883410"/>
                    <a:pt x="2322830" y="1868170"/>
                  </a:cubicBezTo>
                  <a:cubicBezTo>
                    <a:pt x="2322830" y="1847850"/>
                    <a:pt x="2326640" y="1817370"/>
                    <a:pt x="2334260" y="1793240"/>
                  </a:cubicBezTo>
                  <a:cubicBezTo>
                    <a:pt x="2340610" y="1769110"/>
                    <a:pt x="2349500" y="1744980"/>
                    <a:pt x="2362200" y="1722120"/>
                  </a:cubicBezTo>
                  <a:cubicBezTo>
                    <a:pt x="2374900" y="1700530"/>
                    <a:pt x="2390140" y="1678940"/>
                    <a:pt x="2406650" y="1661160"/>
                  </a:cubicBezTo>
                  <a:cubicBezTo>
                    <a:pt x="2424430" y="1642110"/>
                    <a:pt x="2443480" y="1625600"/>
                    <a:pt x="2465070" y="1611630"/>
                  </a:cubicBezTo>
                  <a:cubicBezTo>
                    <a:pt x="2486660" y="1597660"/>
                    <a:pt x="2509520" y="1586230"/>
                    <a:pt x="2533650" y="1577340"/>
                  </a:cubicBezTo>
                  <a:cubicBezTo>
                    <a:pt x="2556510" y="1568450"/>
                    <a:pt x="2573020" y="1565910"/>
                    <a:pt x="2607310" y="1560830"/>
                  </a:cubicBezTo>
                  <a:cubicBezTo>
                    <a:pt x="2686050" y="1548130"/>
                    <a:pt x="2860040" y="1534160"/>
                    <a:pt x="2998470" y="1526540"/>
                  </a:cubicBezTo>
                  <a:cubicBezTo>
                    <a:pt x="3152140" y="1517650"/>
                    <a:pt x="3338830" y="1510030"/>
                    <a:pt x="3489960" y="1512570"/>
                  </a:cubicBezTo>
                  <a:cubicBezTo>
                    <a:pt x="3616960" y="1513840"/>
                    <a:pt x="3724910" y="1540510"/>
                    <a:pt x="3843020" y="1534160"/>
                  </a:cubicBezTo>
                  <a:cubicBezTo>
                    <a:pt x="3963670" y="1527810"/>
                    <a:pt x="4085590" y="1484630"/>
                    <a:pt x="4206240" y="1473200"/>
                  </a:cubicBezTo>
                  <a:cubicBezTo>
                    <a:pt x="4325620" y="1461770"/>
                    <a:pt x="4450080" y="1446530"/>
                    <a:pt x="4563110" y="1463040"/>
                  </a:cubicBezTo>
                  <a:cubicBezTo>
                    <a:pt x="4668520" y="1478280"/>
                    <a:pt x="4791710" y="1498600"/>
                    <a:pt x="4864100" y="1563370"/>
                  </a:cubicBezTo>
                  <a:cubicBezTo>
                    <a:pt x="4937760" y="1629410"/>
                    <a:pt x="4955540" y="1761490"/>
                    <a:pt x="4999990" y="1860550"/>
                  </a:cubicBezTo>
                  <a:cubicBezTo>
                    <a:pt x="5044440" y="1959610"/>
                    <a:pt x="5126990" y="2052320"/>
                    <a:pt x="5130800" y="2159000"/>
                  </a:cubicBezTo>
                  <a:cubicBezTo>
                    <a:pt x="5134610" y="2277110"/>
                    <a:pt x="5082540" y="2458720"/>
                    <a:pt x="4997450" y="2537460"/>
                  </a:cubicBezTo>
                  <a:cubicBezTo>
                    <a:pt x="4917440" y="2613660"/>
                    <a:pt x="4765040" y="2621280"/>
                    <a:pt x="4648200" y="2639060"/>
                  </a:cubicBezTo>
                  <a:cubicBezTo>
                    <a:pt x="4532630" y="2655570"/>
                    <a:pt x="4413250" y="2636520"/>
                    <a:pt x="4301490" y="2642870"/>
                  </a:cubicBezTo>
                  <a:cubicBezTo>
                    <a:pt x="4192270" y="2650490"/>
                    <a:pt x="4093210" y="2669540"/>
                    <a:pt x="3982720" y="2680970"/>
                  </a:cubicBezTo>
                  <a:cubicBezTo>
                    <a:pt x="3864610" y="2692400"/>
                    <a:pt x="3738880" y="2703830"/>
                    <a:pt x="3615690" y="2710180"/>
                  </a:cubicBezTo>
                  <a:cubicBezTo>
                    <a:pt x="3491230" y="2717800"/>
                    <a:pt x="3360420" y="2721610"/>
                    <a:pt x="3239770" y="2724150"/>
                  </a:cubicBezTo>
                  <a:cubicBezTo>
                    <a:pt x="3126740" y="2726690"/>
                    <a:pt x="3023870" y="2733040"/>
                    <a:pt x="2913380" y="2726690"/>
                  </a:cubicBezTo>
                  <a:cubicBezTo>
                    <a:pt x="2796540" y="2720340"/>
                    <a:pt x="2678430" y="2703830"/>
                    <a:pt x="2556510" y="2683510"/>
                  </a:cubicBezTo>
                  <a:cubicBezTo>
                    <a:pt x="2426970" y="2663190"/>
                    <a:pt x="2288540" y="2631440"/>
                    <a:pt x="2157730" y="2604770"/>
                  </a:cubicBezTo>
                  <a:cubicBezTo>
                    <a:pt x="2029460" y="2579370"/>
                    <a:pt x="1902460" y="2555240"/>
                    <a:pt x="1776730" y="2529840"/>
                  </a:cubicBezTo>
                  <a:cubicBezTo>
                    <a:pt x="1652270" y="2505710"/>
                    <a:pt x="1512570" y="2515870"/>
                    <a:pt x="1407160" y="2456180"/>
                  </a:cubicBezTo>
                  <a:cubicBezTo>
                    <a:pt x="1296670" y="2395220"/>
                    <a:pt x="1198880" y="2265680"/>
                    <a:pt x="1132840" y="2160270"/>
                  </a:cubicBezTo>
                  <a:cubicBezTo>
                    <a:pt x="1074420" y="2067560"/>
                    <a:pt x="1050290" y="1969770"/>
                    <a:pt x="1016000" y="1866900"/>
                  </a:cubicBezTo>
                  <a:cubicBezTo>
                    <a:pt x="979170" y="1756410"/>
                    <a:pt x="939800" y="1634490"/>
                    <a:pt x="920750" y="1516380"/>
                  </a:cubicBezTo>
                  <a:cubicBezTo>
                    <a:pt x="901700" y="1402080"/>
                    <a:pt x="947420" y="1211580"/>
                    <a:pt x="902970" y="1169670"/>
                  </a:cubicBezTo>
                  <a:cubicBezTo>
                    <a:pt x="877570" y="1145540"/>
                    <a:pt x="838200" y="1168400"/>
                    <a:pt x="788670" y="1169670"/>
                  </a:cubicBezTo>
                  <a:cubicBezTo>
                    <a:pt x="698500" y="1170940"/>
                    <a:pt x="492760" y="1174750"/>
                    <a:pt x="407670" y="1177290"/>
                  </a:cubicBezTo>
                  <a:cubicBezTo>
                    <a:pt x="363220" y="1178560"/>
                    <a:pt x="309880" y="1179830"/>
                    <a:pt x="307340" y="1181100"/>
                  </a:cubicBezTo>
                  <a:cubicBezTo>
                    <a:pt x="307340" y="1181100"/>
                    <a:pt x="306070" y="1181100"/>
                    <a:pt x="306070" y="1181100"/>
                  </a:cubicBezTo>
                  <a:cubicBezTo>
                    <a:pt x="306070" y="1181100"/>
                    <a:pt x="281940" y="1177290"/>
                    <a:pt x="269240" y="1176020"/>
                  </a:cubicBezTo>
                  <a:cubicBezTo>
                    <a:pt x="257810" y="1174750"/>
                    <a:pt x="233680" y="1172210"/>
                    <a:pt x="232410" y="1172210"/>
                  </a:cubicBezTo>
                  <a:cubicBezTo>
                    <a:pt x="232410" y="1172210"/>
                    <a:pt x="209550" y="1163320"/>
                    <a:pt x="198120" y="1158240"/>
                  </a:cubicBezTo>
                  <a:cubicBezTo>
                    <a:pt x="186690" y="1154430"/>
                    <a:pt x="163830" y="1145540"/>
                    <a:pt x="163830" y="1145540"/>
                  </a:cubicBezTo>
                  <a:cubicBezTo>
                    <a:pt x="163830" y="1145540"/>
                    <a:pt x="163830" y="1145540"/>
                    <a:pt x="162560" y="1145540"/>
                  </a:cubicBezTo>
                  <a:cubicBezTo>
                    <a:pt x="162560" y="1145540"/>
                    <a:pt x="142240" y="1131570"/>
                    <a:pt x="132080" y="1125220"/>
                  </a:cubicBezTo>
                  <a:cubicBezTo>
                    <a:pt x="121920" y="1117600"/>
                    <a:pt x="102870" y="1103630"/>
                    <a:pt x="101600" y="1103630"/>
                  </a:cubicBezTo>
                  <a:cubicBezTo>
                    <a:pt x="101600" y="1103630"/>
                    <a:pt x="85090" y="1084580"/>
                    <a:pt x="77470" y="1075690"/>
                  </a:cubicBezTo>
                  <a:cubicBezTo>
                    <a:pt x="68580" y="1066800"/>
                    <a:pt x="53340" y="1049020"/>
                    <a:pt x="52070" y="1047750"/>
                  </a:cubicBezTo>
                  <a:cubicBezTo>
                    <a:pt x="52070" y="1047750"/>
                    <a:pt x="40640" y="1026160"/>
                    <a:pt x="35560" y="1014730"/>
                  </a:cubicBezTo>
                  <a:cubicBezTo>
                    <a:pt x="29210" y="1004570"/>
                    <a:pt x="17780" y="982980"/>
                    <a:pt x="17780" y="981710"/>
                  </a:cubicBezTo>
                  <a:cubicBezTo>
                    <a:pt x="17780" y="981710"/>
                    <a:pt x="11430" y="958850"/>
                    <a:pt x="8890" y="946150"/>
                  </a:cubicBezTo>
                  <a:cubicBezTo>
                    <a:pt x="5080" y="934720"/>
                    <a:pt x="0" y="910590"/>
                    <a:pt x="0" y="910590"/>
                  </a:cubicBezTo>
                  <a:cubicBezTo>
                    <a:pt x="0" y="909320"/>
                    <a:pt x="0" y="885190"/>
                    <a:pt x="0" y="872490"/>
                  </a:cubicBezTo>
                  <a:cubicBezTo>
                    <a:pt x="0" y="861060"/>
                    <a:pt x="0" y="835660"/>
                    <a:pt x="0" y="83566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id="7" name="Group 7"/>
          <p:cNvGrpSpPr/>
          <p:nvPr/>
        </p:nvGrpSpPr>
        <p:grpSpPr>
          <a:xfrm>
            <a:off x="14566582" y="4903270"/>
            <a:ext cx="3603308" cy="1109662"/>
            <a:chOff x="0" y="0"/>
            <a:chExt cx="4804410" cy="1479550"/>
          </a:xfrm>
        </p:grpSpPr>
        <p:sp>
          <p:nvSpPr>
            <p:cNvPr id="8" name="Freeform 8"/>
            <p:cNvSpPr/>
            <p:nvPr/>
          </p:nvSpPr>
          <p:spPr>
            <a:xfrm>
              <a:off x="48260" y="25400"/>
              <a:ext cx="4726940" cy="1446530"/>
            </a:xfrm>
            <a:custGeom>
              <a:avLst/>
              <a:gdLst/>
              <a:ahLst/>
              <a:cxnLst/>
              <a:rect l="l" t="t" r="r" b="b"/>
              <a:pathLst>
                <a:path w="4726940" h="1446530">
                  <a:moveTo>
                    <a:pt x="1230630" y="721360"/>
                  </a:moveTo>
                  <a:cubicBezTo>
                    <a:pt x="976630" y="881380"/>
                    <a:pt x="845820" y="929640"/>
                    <a:pt x="726440" y="955040"/>
                  </a:cubicBezTo>
                  <a:cubicBezTo>
                    <a:pt x="601980" y="980440"/>
                    <a:pt x="414020" y="984250"/>
                    <a:pt x="332740" y="982980"/>
                  </a:cubicBezTo>
                  <a:cubicBezTo>
                    <a:pt x="295910" y="981710"/>
                    <a:pt x="279400" y="979170"/>
                    <a:pt x="252730" y="972820"/>
                  </a:cubicBezTo>
                  <a:cubicBezTo>
                    <a:pt x="227330" y="966470"/>
                    <a:pt x="201930" y="957580"/>
                    <a:pt x="179070" y="944880"/>
                  </a:cubicBezTo>
                  <a:cubicBezTo>
                    <a:pt x="154940" y="932180"/>
                    <a:pt x="132080" y="916940"/>
                    <a:pt x="113030" y="899160"/>
                  </a:cubicBezTo>
                  <a:cubicBezTo>
                    <a:pt x="92710" y="882650"/>
                    <a:pt x="74930" y="861060"/>
                    <a:pt x="59690" y="839470"/>
                  </a:cubicBezTo>
                  <a:cubicBezTo>
                    <a:pt x="44450" y="817880"/>
                    <a:pt x="31750" y="793750"/>
                    <a:pt x="22860" y="769620"/>
                  </a:cubicBezTo>
                  <a:cubicBezTo>
                    <a:pt x="12700" y="744220"/>
                    <a:pt x="6350" y="717550"/>
                    <a:pt x="2540" y="692150"/>
                  </a:cubicBezTo>
                  <a:cubicBezTo>
                    <a:pt x="0" y="665480"/>
                    <a:pt x="0" y="637540"/>
                    <a:pt x="2540" y="612140"/>
                  </a:cubicBezTo>
                  <a:cubicBezTo>
                    <a:pt x="6350" y="585470"/>
                    <a:pt x="12700" y="558800"/>
                    <a:pt x="21590" y="534670"/>
                  </a:cubicBezTo>
                  <a:cubicBezTo>
                    <a:pt x="31750" y="509270"/>
                    <a:pt x="44450" y="485140"/>
                    <a:pt x="59690" y="463550"/>
                  </a:cubicBezTo>
                  <a:cubicBezTo>
                    <a:pt x="73660" y="441960"/>
                    <a:pt x="92710" y="421640"/>
                    <a:pt x="111760" y="403860"/>
                  </a:cubicBezTo>
                  <a:cubicBezTo>
                    <a:pt x="132080" y="386080"/>
                    <a:pt x="154940" y="370840"/>
                    <a:pt x="177800" y="358140"/>
                  </a:cubicBezTo>
                  <a:cubicBezTo>
                    <a:pt x="200660" y="345440"/>
                    <a:pt x="213360" y="340360"/>
                    <a:pt x="252730" y="330200"/>
                  </a:cubicBezTo>
                  <a:cubicBezTo>
                    <a:pt x="387350" y="292100"/>
                    <a:pt x="942340" y="200660"/>
                    <a:pt x="1167130" y="170180"/>
                  </a:cubicBezTo>
                  <a:cubicBezTo>
                    <a:pt x="1297940" y="152400"/>
                    <a:pt x="1375410" y="147320"/>
                    <a:pt x="1479550" y="139700"/>
                  </a:cubicBezTo>
                  <a:cubicBezTo>
                    <a:pt x="1586230" y="133350"/>
                    <a:pt x="1673860" y="139700"/>
                    <a:pt x="1802130" y="129540"/>
                  </a:cubicBezTo>
                  <a:cubicBezTo>
                    <a:pt x="1996440" y="116840"/>
                    <a:pt x="2242820" y="67310"/>
                    <a:pt x="2528570" y="48260"/>
                  </a:cubicBezTo>
                  <a:cubicBezTo>
                    <a:pt x="2937510" y="22860"/>
                    <a:pt x="3700780" y="22860"/>
                    <a:pt x="4025900" y="25400"/>
                  </a:cubicBezTo>
                  <a:cubicBezTo>
                    <a:pt x="4183380" y="27940"/>
                    <a:pt x="4269740" y="0"/>
                    <a:pt x="4376420" y="38100"/>
                  </a:cubicBezTo>
                  <a:cubicBezTo>
                    <a:pt x="4488180" y="80010"/>
                    <a:pt x="4624070" y="176530"/>
                    <a:pt x="4677410" y="275590"/>
                  </a:cubicBezTo>
                  <a:cubicBezTo>
                    <a:pt x="4726940" y="368300"/>
                    <a:pt x="4706620" y="490220"/>
                    <a:pt x="4704080" y="607060"/>
                  </a:cubicBezTo>
                  <a:cubicBezTo>
                    <a:pt x="4701540" y="736600"/>
                    <a:pt x="4705350" y="904240"/>
                    <a:pt x="4653280" y="1018540"/>
                  </a:cubicBezTo>
                  <a:cubicBezTo>
                    <a:pt x="4605020" y="1123950"/>
                    <a:pt x="4512310" y="1215390"/>
                    <a:pt x="4420870" y="1278890"/>
                  </a:cubicBezTo>
                  <a:cubicBezTo>
                    <a:pt x="4329430" y="1342390"/>
                    <a:pt x="4240530" y="1377950"/>
                    <a:pt x="4102100" y="1403350"/>
                  </a:cubicBezTo>
                  <a:cubicBezTo>
                    <a:pt x="3867150" y="1446530"/>
                    <a:pt x="3361690" y="1414780"/>
                    <a:pt x="3122930" y="1395730"/>
                  </a:cubicBezTo>
                  <a:cubicBezTo>
                    <a:pt x="2984500" y="1384300"/>
                    <a:pt x="2941320" y="1356360"/>
                    <a:pt x="2795270" y="1344930"/>
                  </a:cubicBezTo>
                  <a:cubicBezTo>
                    <a:pt x="2506980" y="1323340"/>
                    <a:pt x="1791970" y="1342390"/>
                    <a:pt x="1506220" y="1348740"/>
                  </a:cubicBezTo>
                  <a:cubicBezTo>
                    <a:pt x="1363980" y="1351280"/>
                    <a:pt x="1196340" y="1391920"/>
                    <a:pt x="1186180" y="1362710"/>
                  </a:cubicBezTo>
                  <a:cubicBezTo>
                    <a:pt x="1174750" y="1329690"/>
                    <a:pt x="1466850" y="1134110"/>
                    <a:pt x="1480820" y="1146810"/>
                  </a:cubicBezTo>
                  <a:cubicBezTo>
                    <a:pt x="1488440" y="1153160"/>
                    <a:pt x="1445260" y="1220470"/>
                    <a:pt x="1418590" y="1250950"/>
                  </a:cubicBezTo>
                  <a:cubicBezTo>
                    <a:pt x="1393190" y="1282700"/>
                    <a:pt x="1361440" y="1310640"/>
                    <a:pt x="1327150" y="1332230"/>
                  </a:cubicBezTo>
                  <a:cubicBezTo>
                    <a:pt x="1292860" y="1352550"/>
                    <a:pt x="1253490" y="1369060"/>
                    <a:pt x="1214120" y="1377950"/>
                  </a:cubicBezTo>
                  <a:cubicBezTo>
                    <a:pt x="1174750" y="1386840"/>
                    <a:pt x="1132840" y="1390650"/>
                    <a:pt x="1092200" y="1386840"/>
                  </a:cubicBezTo>
                  <a:cubicBezTo>
                    <a:pt x="1052830" y="1383030"/>
                    <a:pt x="1010920" y="1371600"/>
                    <a:pt x="975360" y="1355090"/>
                  </a:cubicBezTo>
                  <a:cubicBezTo>
                    <a:pt x="938530" y="1338580"/>
                    <a:pt x="902970" y="1315720"/>
                    <a:pt x="872490" y="1287780"/>
                  </a:cubicBezTo>
                  <a:cubicBezTo>
                    <a:pt x="843280" y="1261110"/>
                    <a:pt x="817880" y="1226820"/>
                    <a:pt x="797560" y="1192530"/>
                  </a:cubicBezTo>
                  <a:cubicBezTo>
                    <a:pt x="778510" y="1156970"/>
                    <a:pt x="764540" y="1116330"/>
                    <a:pt x="758190" y="1076960"/>
                  </a:cubicBezTo>
                  <a:cubicBezTo>
                    <a:pt x="750570" y="1037590"/>
                    <a:pt x="750570" y="994410"/>
                    <a:pt x="755650" y="955040"/>
                  </a:cubicBezTo>
                  <a:cubicBezTo>
                    <a:pt x="762000" y="915670"/>
                    <a:pt x="774700" y="875030"/>
                    <a:pt x="793750" y="838200"/>
                  </a:cubicBezTo>
                  <a:cubicBezTo>
                    <a:pt x="811530" y="802640"/>
                    <a:pt x="836930" y="768350"/>
                    <a:pt x="866140" y="740410"/>
                  </a:cubicBezTo>
                  <a:cubicBezTo>
                    <a:pt x="895350" y="712470"/>
                    <a:pt x="929640" y="688340"/>
                    <a:pt x="966470" y="670560"/>
                  </a:cubicBezTo>
                  <a:cubicBezTo>
                    <a:pt x="1002030" y="654050"/>
                    <a:pt x="1043940" y="641350"/>
                    <a:pt x="1083310" y="637540"/>
                  </a:cubicBezTo>
                  <a:cubicBezTo>
                    <a:pt x="1122680" y="632460"/>
                    <a:pt x="1165860" y="633730"/>
                    <a:pt x="1205230" y="642620"/>
                  </a:cubicBezTo>
                  <a:cubicBezTo>
                    <a:pt x="1244600" y="650240"/>
                    <a:pt x="1283970" y="665480"/>
                    <a:pt x="1319530" y="685800"/>
                  </a:cubicBezTo>
                  <a:cubicBezTo>
                    <a:pt x="1353820" y="706120"/>
                    <a:pt x="1386840" y="732790"/>
                    <a:pt x="1413510" y="763270"/>
                  </a:cubicBezTo>
                  <a:cubicBezTo>
                    <a:pt x="1438910" y="793750"/>
                    <a:pt x="1461770" y="830580"/>
                    <a:pt x="1477010" y="867410"/>
                  </a:cubicBezTo>
                  <a:cubicBezTo>
                    <a:pt x="1492250" y="904240"/>
                    <a:pt x="1502410" y="946150"/>
                    <a:pt x="1504950" y="985520"/>
                  </a:cubicBezTo>
                  <a:cubicBezTo>
                    <a:pt x="1507490" y="1026160"/>
                    <a:pt x="1503680" y="1069340"/>
                    <a:pt x="1493520" y="1107440"/>
                  </a:cubicBezTo>
                  <a:cubicBezTo>
                    <a:pt x="1483360" y="1146810"/>
                    <a:pt x="1465580" y="1184910"/>
                    <a:pt x="1442720" y="1219200"/>
                  </a:cubicBezTo>
                  <a:cubicBezTo>
                    <a:pt x="1421130" y="1252220"/>
                    <a:pt x="1391920" y="1283970"/>
                    <a:pt x="1360170" y="1308100"/>
                  </a:cubicBezTo>
                  <a:cubicBezTo>
                    <a:pt x="1328420" y="1333500"/>
                    <a:pt x="1291590" y="1353820"/>
                    <a:pt x="1253490" y="1366520"/>
                  </a:cubicBezTo>
                  <a:cubicBezTo>
                    <a:pt x="1215390" y="1380490"/>
                    <a:pt x="1173480" y="1388110"/>
                    <a:pt x="1132840" y="1388110"/>
                  </a:cubicBezTo>
                  <a:cubicBezTo>
                    <a:pt x="1093470" y="1388110"/>
                    <a:pt x="1051560" y="1381760"/>
                    <a:pt x="1013460" y="1370330"/>
                  </a:cubicBezTo>
                  <a:cubicBezTo>
                    <a:pt x="974090" y="1357630"/>
                    <a:pt x="937260" y="1337310"/>
                    <a:pt x="904240" y="1314450"/>
                  </a:cubicBezTo>
                  <a:cubicBezTo>
                    <a:pt x="872490" y="1290320"/>
                    <a:pt x="842010" y="1259840"/>
                    <a:pt x="819150" y="1226820"/>
                  </a:cubicBezTo>
                  <a:cubicBezTo>
                    <a:pt x="796290" y="1193800"/>
                    <a:pt x="778510" y="1154430"/>
                    <a:pt x="767080" y="1116330"/>
                  </a:cubicBezTo>
                  <a:cubicBezTo>
                    <a:pt x="755650" y="1078230"/>
                    <a:pt x="750570" y="1035050"/>
                    <a:pt x="751840" y="995680"/>
                  </a:cubicBezTo>
                  <a:cubicBezTo>
                    <a:pt x="754380" y="955040"/>
                    <a:pt x="749300" y="916940"/>
                    <a:pt x="777240" y="876300"/>
                  </a:cubicBezTo>
                  <a:cubicBezTo>
                    <a:pt x="826770" y="801370"/>
                    <a:pt x="996950" y="692150"/>
                    <a:pt x="1120140" y="646430"/>
                  </a:cubicBezTo>
                  <a:cubicBezTo>
                    <a:pt x="1240790" y="600710"/>
                    <a:pt x="1339850" y="607060"/>
                    <a:pt x="1506220" y="596900"/>
                  </a:cubicBezTo>
                  <a:cubicBezTo>
                    <a:pt x="1805940" y="577850"/>
                    <a:pt x="2486660" y="591820"/>
                    <a:pt x="2772410" y="600710"/>
                  </a:cubicBezTo>
                  <a:cubicBezTo>
                    <a:pt x="2917190" y="604520"/>
                    <a:pt x="2989580" y="608330"/>
                    <a:pt x="3100070" y="618490"/>
                  </a:cubicBezTo>
                  <a:cubicBezTo>
                    <a:pt x="3214370" y="629920"/>
                    <a:pt x="3333750" y="657860"/>
                    <a:pt x="3446780" y="666750"/>
                  </a:cubicBezTo>
                  <a:cubicBezTo>
                    <a:pt x="3556000" y="674370"/>
                    <a:pt x="3658870" y="655320"/>
                    <a:pt x="3766820" y="668020"/>
                  </a:cubicBezTo>
                  <a:cubicBezTo>
                    <a:pt x="3877310" y="680720"/>
                    <a:pt x="4043680" y="673100"/>
                    <a:pt x="4100830" y="744220"/>
                  </a:cubicBezTo>
                  <a:cubicBezTo>
                    <a:pt x="4159250" y="815340"/>
                    <a:pt x="4127500" y="1096010"/>
                    <a:pt x="4105910" y="1099820"/>
                  </a:cubicBezTo>
                  <a:cubicBezTo>
                    <a:pt x="4085590" y="1104900"/>
                    <a:pt x="4000500" y="904240"/>
                    <a:pt x="3978910" y="798830"/>
                  </a:cubicBezTo>
                  <a:cubicBezTo>
                    <a:pt x="3958590" y="692150"/>
                    <a:pt x="3950970" y="469900"/>
                    <a:pt x="3982720" y="461010"/>
                  </a:cubicBezTo>
                  <a:cubicBezTo>
                    <a:pt x="4014470" y="452120"/>
                    <a:pt x="4203700" y="675640"/>
                    <a:pt x="4169410" y="740410"/>
                  </a:cubicBezTo>
                  <a:cubicBezTo>
                    <a:pt x="4091940" y="886460"/>
                    <a:pt x="2834640" y="721360"/>
                    <a:pt x="2486660" y="749300"/>
                  </a:cubicBezTo>
                  <a:cubicBezTo>
                    <a:pt x="2329180" y="762000"/>
                    <a:pt x="2280920" y="791210"/>
                    <a:pt x="2145030" y="803910"/>
                  </a:cubicBezTo>
                  <a:cubicBezTo>
                    <a:pt x="1948180" y="820420"/>
                    <a:pt x="1607820" y="806450"/>
                    <a:pt x="1414780" y="819150"/>
                  </a:cubicBezTo>
                  <a:cubicBezTo>
                    <a:pt x="1286510" y="828040"/>
                    <a:pt x="1207770" y="838200"/>
                    <a:pt x="1094740" y="855980"/>
                  </a:cubicBezTo>
                  <a:cubicBezTo>
                    <a:pt x="963930" y="876300"/>
                    <a:pt x="810260" y="916940"/>
                    <a:pt x="676910" y="938530"/>
                  </a:cubicBezTo>
                  <a:cubicBezTo>
                    <a:pt x="557530" y="957580"/>
                    <a:pt x="407670" y="982980"/>
                    <a:pt x="332740" y="982980"/>
                  </a:cubicBezTo>
                  <a:cubicBezTo>
                    <a:pt x="297180" y="982980"/>
                    <a:pt x="279400" y="979170"/>
                    <a:pt x="252730" y="972820"/>
                  </a:cubicBezTo>
                  <a:cubicBezTo>
                    <a:pt x="227330" y="966470"/>
                    <a:pt x="201930" y="957580"/>
                    <a:pt x="179070" y="944880"/>
                  </a:cubicBezTo>
                  <a:cubicBezTo>
                    <a:pt x="154940" y="932180"/>
                    <a:pt x="132080" y="916940"/>
                    <a:pt x="113030" y="899160"/>
                  </a:cubicBezTo>
                  <a:cubicBezTo>
                    <a:pt x="92710" y="882650"/>
                    <a:pt x="74930" y="862330"/>
                    <a:pt x="59690" y="839470"/>
                  </a:cubicBezTo>
                  <a:cubicBezTo>
                    <a:pt x="44450" y="817880"/>
                    <a:pt x="31750" y="793750"/>
                    <a:pt x="22860" y="769620"/>
                  </a:cubicBezTo>
                  <a:cubicBezTo>
                    <a:pt x="12700" y="744220"/>
                    <a:pt x="6350" y="717550"/>
                    <a:pt x="2540" y="692150"/>
                  </a:cubicBezTo>
                  <a:cubicBezTo>
                    <a:pt x="0" y="665480"/>
                    <a:pt x="0" y="637540"/>
                    <a:pt x="2540" y="612140"/>
                  </a:cubicBezTo>
                  <a:cubicBezTo>
                    <a:pt x="6350" y="585470"/>
                    <a:pt x="12700" y="558800"/>
                    <a:pt x="21590" y="534670"/>
                  </a:cubicBezTo>
                  <a:cubicBezTo>
                    <a:pt x="31750" y="509270"/>
                    <a:pt x="44450" y="485140"/>
                    <a:pt x="59690" y="463550"/>
                  </a:cubicBezTo>
                  <a:cubicBezTo>
                    <a:pt x="73660" y="441960"/>
                    <a:pt x="92710" y="421640"/>
                    <a:pt x="111760" y="403860"/>
                  </a:cubicBezTo>
                  <a:cubicBezTo>
                    <a:pt x="132080" y="386080"/>
                    <a:pt x="154940" y="370840"/>
                    <a:pt x="177800" y="358140"/>
                  </a:cubicBezTo>
                  <a:cubicBezTo>
                    <a:pt x="200660" y="345440"/>
                    <a:pt x="215900" y="337820"/>
                    <a:pt x="252730" y="330200"/>
                  </a:cubicBezTo>
                  <a:cubicBezTo>
                    <a:pt x="339090" y="311150"/>
                    <a:pt x="600710" y="340360"/>
                    <a:pt x="711200" y="303530"/>
                  </a:cubicBezTo>
                  <a:cubicBezTo>
                    <a:pt x="782320" y="279400"/>
                    <a:pt x="817880" y="223520"/>
                    <a:pt x="872490" y="195580"/>
                  </a:cubicBezTo>
                  <a:cubicBezTo>
                    <a:pt x="919480" y="171450"/>
                    <a:pt x="974090" y="149860"/>
                    <a:pt x="1014730" y="142240"/>
                  </a:cubicBezTo>
                  <a:cubicBezTo>
                    <a:pt x="1043940" y="137160"/>
                    <a:pt x="1062990" y="137160"/>
                    <a:pt x="1092200" y="142240"/>
                  </a:cubicBezTo>
                  <a:cubicBezTo>
                    <a:pt x="1132840" y="149860"/>
                    <a:pt x="1198880" y="175260"/>
                    <a:pt x="1234440" y="198120"/>
                  </a:cubicBezTo>
                  <a:cubicBezTo>
                    <a:pt x="1259840" y="213360"/>
                    <a:pt x="1273810" y="226060"/>
                    <a:pt x="1291590" y="248920"/>
                  </a:cubicBezTo>
                  <a:cubicBezTo>
                    <a:pt x="1316990" y="281940"/>
                    <a:pt x="1348740" y="344170"/>
                    <a:pt x="1361440" y="383540"/>
                  </a:cubicBezTo>
                  <a:cubicBezTo>
                    <a:pt x="1370330" y="412750"/>
                    <a:pt x="1371600" y="430530"/>
                    <a:pt x="1370330" y="461010"/>
                  </a:cubicBezTo>
                  <a:cubicBezTo>
                    <a:pt x="1367790" y="501650"/>
                    <a:pt x="1356360" y="565150"/>
                    <a:pt x="1332230" y="608330"/>
                  </a:cubicBezTo>
                  <a:cubicBezTo>
                    <a:pt x="1309370" y="651510"/>
                    <a:pt x="1230630" y="721360"/>
                    <a:pt x="1230630" y="72136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id="9" name="Group 9"/>
          <p:cNvGrpSpPr/>
          <p:nvPr/>
        </p:nvGrpSpPr>
        <p:grpSpPr>
          <a:xfrm>
            <a:off x="16282035" y="5781675"/>
            <a:ext cx="1854517" cy="602932"/>
            <a:chOff x="0" y="0"/>
            <a:chExt cx="2472690" cy="803910"/>
          </a:xfrm>
        </p:grpSpPr>
        <p:sp>
          <p:nvSpPr>
            <p:cNvPr id="10" name="Freeform 10"/>
            <p:cNvSpPr/>
            <p:nvPr/>
          </p:nvSpPr>
          <p:spPr>
            <a:xfrm>
              <a:off x="50800" y="38100"/>
              <a:ext cx="2372360" cy="723900"/>
            </a:xfrm>
            <a:custGeom>
              <a:avLst/>
              <a:gdLst/>
              <a:ahLst/>
              <a:cxnLst/>
              <a:rect l="l" t="t" r="r" b="b"/>
              <a:pathLst>
                <a:path w="2372360" h="723900">
                  <a:moveTo>
                    <a:pt x="302260" y="74930"/>
                  </a:moveTo>
                  <a:cubicBezTo>
                    <a:pt x="1287780" y="19050"/>
                    <a:pt x="1856740" y="0"/>
                    <a:pt x="2028190" y="12700"/>
                  </a:cubicBezTo>
                  <a:cubicBezTo>
                    <a:pt x="2084070" y="16510"/>
                    <a:pt x="2103120" y="19050"/>
                    <a:pt x="2137410" y="30480"/>
                  </a:cubicBezTo>
                  <a:cubicBezTo>
                    <a:pt x="2171700" y="41910"/>
                    <a:pt x="2207260" y="60960"/>
                    <a:pt x="2235200" y="82550"/>
                  </a:cubicBezTo>
                  <a:cubicBezTo>
                    <a:pt x="2264410" y="104140"/>
                    <a:pt x="2291080" y="133350"/>
                    <a:pt x="2312670" y="163830"/>
                  </a:cubicBezTo>
                  <a:cubicBezTo>
                    <a:pt x="2332990" y="193040"/>
                    <a:pt x="2349500" y="228600"/>
                    <a:pt x="2358390" y="264160"/>
                  </a:cubicBezTo>
                  <a:cubicBezTo>
                    <a:pt x="2368550" y="299720"/>
                    <a:pt x="2372360" y="337820"/>
                    <a:pt x="2371090" y="374650"/>
                  </a:cubicBezTo>
                  <a:cubicBezTo>
                    <a:pt x="2368550" y="411480"/>
                    <a:pt x="2360930" y="449580"/>
                    <a:pt x="2346960" y="482600"/>
                  </a:cubicBezTo>
                  <a:cubicBezTo>
                    <a:pt x="2332990" y="516890"/>
                    <a:pt x="2313940" y="549910"/>
                    <a:pt x="2289810" y="577850"/>
                  </a:cubicBezTo>
                  <a:cubicBezTo>
                    <a:pt x="2265680" y="605790"/>
                    <a:pt x="2236470" y="631190"/>
                    <a:pt x="2204720" y="650240"/>
                  </a:cubicBezTo>
                  <a:cubicBezTo>
                    <a:pt x="2174240" y="669290"/>
                    <a:pt x="2137410" y="683260"/>
                    <a:pt x="2101850" y="690880"/>
                  </a:cubicBezTo>
                  <a:cubicBezTo>
                    <a:pt x="2066290" y="698500"/>
                    <a:pt x="2026920" y="701040"/>
                    <a:pt x="1991360" y="697230"/>
                  </a:cubicBezTo>
                  <a:cubicBezTo>
                    <a:pt x="1954530" y="693420"/>
                    <a:pt x="1916430" y="683260"/>
                    <a:pt x="1883410" y="668020"/>
                  </a:cubicBezTo>
                  <a:cubicBezTo>
                    <a:pt x="1850390" y="651510"/>
                    <a:pt x="1818640" y="629920"/>
                    <a:pt x="1791970" y="604520"/>
                  </a:cubicBezTo>
                  <a:cubicBezTo>
                    <a:pt x="1765300" y="580390"/>
                    <a:pt x="1742440" y="548640"/>
                    <a:pt x="1724660" y="516890"/>
                  </a:cubicBezTo>
                  <a:cubicBezTo>
                    <a:pt x="1708150" y="483870"/>
                    <a:pt x="1695450" y="447040"/>
                    <a:pt x="1689100" y="411480"/>
                  </a:cubicBezTo>
                  <a:cubicBezTo>
                    <a:pt x="1682750" y="375920"/>
                    <a:pt x="1682750" y="336550"/>
                    <a:pt x="1689100" y="299720"/>
                  </a:cubicBezTo>
                  <a:cubicBezTo>
                    <a:pt x="1695450" y="264160"/>
                    <a:pt x="1708150" y="227330"/>
                    <a:pt x="1724660" y="195580"/>
                  </a:cubicBezTo>
                  <a:cubicBezTo>
                    <a:pt x="1742440" y="162560"/>
                    <a:pt x="1765300" y="132080"/>
                    <a:pt x="1791970" y="106680"/>
                  </a:cubicBezTo>
                  <a:cubicBezTo>
                    <a:pt x="1818640" y="81280"/>
                    <a:pt x="1850390" y="59690"/>
                    <a:pt x="1883410" y="44450"/>
                  </a:cubicBezTo>
                  <a:cubicBezTo>
                    <a:pt x="1917700" y="29210"/>
                    <a:pt x="1954530" y="19050"/>
                    <a:pt x="1991360" y="15240"/>
                  </a:cubicBezTo>
                  <a:cubicBezTo>
                    <a:pt x="2026920" y="10160"/>
                    <a:pt x="2066290" y="12700"/>
                    <a:pt x="2101850" y="20320"/>
                  </a:cubicBezTo>
                  <a:cubicBezTo>
                    <a:pt x="2137410" y="27940"/>
                    <a:pt x="2174240" y="43180"/>
                    <a:pt x="2204720" y="62230"/>
                  </a:cubicBezTo>
                  <a:cubicBezTo>
                    <a:pt x="2236470" y="80010"/>
                    <a:pt x="2265680" y="105410"/>
                    <a:pt x="2289810" y="133350"/>
                  </a:cubicBezTo>
                  <a:cubicBezTo>
                    <a:pt x="2313940" y="161290"/>
                    <a:pt x="2332990" y="195580"/>
                    <a:pt x="2346960" y="228600"/>
                  </a:cubicBezTo>
                  <a:cubicBezTo>
                    <a:pt x="2360930" y="262890"/>
                    <a:pt x="2368550" y="300990"/>
                    <a:pt x="2371090" y="337820"/>
                  </a:cubicBezTo>
                  <a:cubicBezTo>
                    <a:pt x="2372360" y="373380"/>
                    <a:pt x="2368550" y="412750"/>
                    <a:pt x="2358390" y="448310"/>
                  </a:cubicBezTo>
                  <a:cubicBezTo>
                    <a:pt x="2349500" y="482600"/>
                    <a:pt x="2332990" y="518160"/>
                    <a:pt x="2312670" y="548640"/>
                  </a:cubicBezTo>
                  <a:cubicBezTo>
                    <a:pt x="2291080" y="579120"/>
                    <a:pt x="2264410" y="607060"/>
                    <a:pt x="2235200" y="628650"/>
                  </a:cubicBezTo>
                  <a:cubicBezTo>
                    <a:pt x="2205990" y="651510"/>
                    <a:pt x="2171700" y="669290"/>
                    <a:pt x="2137410" y="680720"/>
                  </a:cubicBezTo>
                  <a:cubicBezTo>
                    <a:pt x="2103120" y="693420"/>
                    <a:pt x="2082800" y="694690"/>
                    <a:pt x="2028190" y="699770"/>
                  </a:cubicBezTo>
                  <a:cubicBezTo>
                    <a:pt x="1859280" y="711200"/>
                    <a:pt x="1296670" y="678180"/>
                    <a:pt x="990600" y="683260"/>
                  </a:cubicBezTo>
                  <a:cubicBezTo>
                    <a:pt x="746760" y="687070"/>
                    <a:pt x="476250" y="723900"/>
                    <a:pt x="335280" y="713740"/>
                  </a:cubicBezTo>
                  <a:cubicBezTo>
                    <a:pt x="267970" y="708660"/>
                    <a:pt x="223520" y="699770"/>
                    <a:pt x="185420" y="684530"/>
                  </a:cubicBezTo>
                  <a:cubicBezTo>
                    <a:pt x="157480" y="674370"/>
                    <a:pt x="142240" y="664210"/>
                    <a:pt x="119380" y="645160"/>
                  </a:cubicBezTo>
                  <a:cubicBezTo>
                    <a:pt x="88900" y="617220"/>
                    <a:pt x="45720" y="568960"/>
                    <a:pt x="26670" y="523240"/>
                  </a:cubicBezTo>
                  <a:cubicBezTo>
                    <a:pt x="6350" y="477520"/>
                    <a:pt x="0" y="414020"/>
                    <a:pt x="0" y="372110"/>
                  </a:cubicBezTo>
                  <a:cubicBezTo>
                    <a:pt x="0" y="342900"/>
                    <a:pt x="3810" y="325120"/>
                    <a:pt x="13970" y="297180"/>
                  </a:cubicBezTo>
                  <a:cubicBezTo>
                    <a:pt x="29210" y="257810"/>
                    <a:pt x="59690" y="201930"/>
                    <a:pt x="93980" y="166370"/>
                  </a:cubicBezTo>
                  <a:cubicBezTo>
                    <a:pt x="129540" y="132080"/>
                    <a:pt x="186690" y="102870"/>
                    <a:pt x="226060" y="88900"/>
                  </a:cubicBezTo>
                  <a:cubicBezTo>
                    <a:pt x="254000" y="78740"/>
                    <a:pt x="302260" y="74930"/>
                    <a:pt x="302260" y="7493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10989821" y="3939716"/>
            <a:ext cx="1927115" cy="1927108"/>
            <a:chOff x="0" y="0"/>
            <a:chExt cx="6350000" cy="634997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-19387" t="-12655" r="-15637" b="-39058"/>
              </a:stretch>
            </a:blipFill>
          </p:spPr>
        </p:sp>
      </p:grpSp>
      <p:grpSp>
        <p:nvGrpSpPr>
          <p:cNvPr id="13" name="Group 13"/>
          <p:cNvGrpSpPr>
            <a:grpSpLocks noChangeAspect="1"/>
          </p:cNvGrpSpPr>
          <p:nvPr/>
        </p:nvGrpSpPr>
        <p:grpSpPr>
          <a:xfrm>
            <a:off x="4823814" y="4503918"/>
            <a:ext cx="1770228" cy="1770221"/>
            <a:chOff x="0" y="0"/>
            <a:chExt cx="6350000" cy="634997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-72941" t="-31616" r="-61132" b="-107564"/>
              </a:stretch>
            </a:blipFill>
          </p:spPr>
        </p:sp>
      </p:grpSp>
      <p:sp>
        <p:nvSpPr>
          <p:cNvPr id="15" name="Freeform 15"/>
          <p:cNvSpPr/>
          <p:nvPr/>
        </p:nvSpPr>
        <p:spPr>
          <a:xfrm>
            <a:off x="16367217" y="6083141"/>
            <a:ext cx="1920783" cy="3892756"/>
          </a:xfrm>
          <a:custGeom>
            <a:avLst/>
            <a:gdLst/>
            <a:ahLst/>
            <a:cxnLst/>
            <a:rect l="l" t="t" r="r" b="b"/>
            <a:pathLst>
              <a:path w="1920783" h="3892756">
                <a:moveTo>
                  <a:pt x="0" y="0"/>
                </a:moveTo>
                <a:lnTo>
                  <a:pt x="1920783" y="0"/>
                </a:lnTo>
                <a:lnTo>
                  <a:pt x="1920783" y="3892756"/>
                </a:lnTo>
                <a:lnTo>
                  <a:pt x="0" y="389275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30168" r="-30168"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3374435" y="6083141"/>
            <a:ext cx="2907600" cy="3892756"/>
          </a:xfrm>
          <a:custGeom>
            <a:avLst/>
            <a:gdLst/>
            <a:ahLst/>
            <a:cxnLst/>
            <a:rect l="l" t="t" r="r" b="b"/>
            <a:pathLst>
              <a:path w="2907600" h="3892756">
                <a:moveTo>
                  <a:pt x="0" y="0"/>
                </a:moveTo>
                <a:lnTo>
                  <a:pt x="2907600" y="0"/>
                </a:lnTo>
                <a:lnTo>
                  <a:pt x="2907600" y="3892756"/>
                </a:lnTo>
                <a:lnTo>
                  <a:pt x="0" y="389275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36302" t="-33130" r="-41936"/>
            </a:stretch>
          </a:blipFill>
        </p:spPr>
      </p:sp>
      <p:grpSp>
        <p:nvGrpSpPr>
          <p:cNvPr id="17" name="Group 17"/>
          <p:cNvGrpSpPr/>
          <p:nvPr/>
        </p:nvGrpSpPr>
        <p:grpSpPr>
          <a:xfrm>
            <a:off x="16002000" y="6897053"/>
            <a:ext cx="539115" cy="539115"/>
            <a:chOff x="0" y="0"/>
            <a:chExt cx="718820" cy="718820"/>
          </a:xfrm>
        </p:grpSpPr>
        <p:sp>
          <p:nvSpPr>
            <p:cNvPr id="18" name="Freeform 18"/>
            <p:cNvSpPr/>
            <p:nvPr/>
          </p:nvSpPr>
          <p:spPr>
            <a:xfrm>
              <a:off x="48260" y="43180"/>
              <a:ext cx="610870" cy="627380"/>
            </a:xfrm>
            <a:custGeom>
              <a:avLst/>
              <a:gdLst/>
              <a:ahLst/>
              <a:cxnLst/>
              <a:rect l="l" t="t" r="r" b="b"/>
              <a:pathLst>
                <a:path w="610870" h="627380">
                  <a:moveTo>
                    <a:pt x="610870" y="222250"/>
                  </a:moveTo>
                  <a:cubicBezTo>
                    <a:pt x="610870" y="417830"/>
                    <a:pt x="588010" y="468630"/>
                    <a:pt x="557530" y="506730"/>
                  </a:cubicBezTo>
                  <a:cubicBezTo>
                    <a:pt x="528320" y="543560"/>
                    <a:pt x="485140" y="577850"/>
                    <a:pt x="440690" y="598170"/>
                  </a:cubicBezTo>
                  <a:cubicBezTo>
                    <a:pt x="397510" y="617220"/>
                    <a:pt x="342900" y="627380"/>
                    <a:pt x="294640" y="624840"/>
                  </a:cubicBezTo>
                  <a:cubicBezTo>
                    <a:pt x="246380" y="622300"/>
                    <a:pt x="193040" y="605790"/>
                    <a:pt x="152400" y="580390"/>
                  </a:cubicBezTo>
                  <a:cubicBezTo>
                    <a:pt x="110490" y="554990"/>
                    <a:pt x="72390" y="516890"/>
                    <a:pt x="46990" y="474980"/>
                  </a:cubicBezTo>
                  <a:cubicBezTo>
                    <a:pt x="21590" y="434340"/>
                    <a:pt x="5080" y="381000"/>
                    <a:pt x="2540" y="332740"/>
                  </a:cubicBezTo>
                  <a:cubicBezTo>
                    <a:pt x="0" y="284480"/>
                    <a:pt x="10160" y="229870"/>
                    <a:pt x="29210" y="186690"/>
                  </a:cubicBezTo>
                  <a:cubicBezTo>
                    <a:pt x="49530" y="142240"/>
                    <a:pt x="83820" y="99060"/>
                    <a:pt x="121920" y="69850"/>
                  </a:cubicBezTo>
                  <a:cubicBezTo>
                    <a:pt x="158750" y="39370"/>
                    <a:pt x="209550" y="16510"/>
                    <a:pt x="256540" y="7620"/>
                  </a:cubicBezTo>
                  <a:cubicBezTo>
                    <a:pt x="304800" y="0"/>
                    <a:pt x="359410" y="2540"/>
                    <a:pt x="406400" y="17780"/>
                  </a:cubicBezTo>
                  <a:cubicBezTo>
                    <a:pt x="452120" y="31750"/>
                    <a:pt x="533400" y="93980"/>
                    <a:pt x="533400" y="9398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id="19" name="Group 19"/>
          <p:cNvGrpSpPr/>
          <p:nvPr/>
        </p:nvGrpSpPr>
        <p:grpSpPr>
          <a:xfrm>
            <a:off x="15659100" y="6717030"/>
            <a:ext cx="539115" cy="539115"/>
            <a:chOff x="0" y="0"/>
            <a:chExt cx="718820" cy="718820"/>
          </a:xfrm>
        </p:grpSpPr>
        <p:sp>
          <p:nvSpPr>
            <p:cNvPr id="20" name="Freeform 20"/>
            <p:cNvSpPr/>
            <p:nvPr/>
          </p:nvSpPr>
          <p:spPr>
            <a:xfrm>
              <a:off x="48260" y="41910"/>
              <a:ext cx="610870" cy="628650"/>
            </a:xfrm>
            <a:custGeom>
              <a:avLst/>
              <a:gdLst/>
              <a:ahLst/>
              <a:cxnLst/>
              <a:rect l="l" t="t" r="r" b="b"/>
              <a:pathLst>
                <a:path w="610870" h="628650">
                  <a:moveTo>
                    <a:pt x="610870" y="222250"/>
                  </a:moveTo>
                  <a:cubicBezTo>
                    <a:pt x="610870" y="419100"/>
                    <a:pt x="588010" y="468630"/>
                    <a:pt x="558800" y="506730"/>
                  </a:cubicBezTo>
                  <a:cubicBezTo>
                    <a:pt x="528320" y="544830"/>
                    <a:pt x="485140" y="579120"/>
                    <a:pt x="441960" y="599440"/>
                  </a:cubicBezTo>
                  <a:cubicBezTo>
                    <a:pt x="397510" y="618490"/>
                    <a:pt x="342900" y="628650"/>
                    <a:pt x="294640" y="626110"/>
                  </a:cubicBezTo>
                  <a:cubicBezTo>
                    <a:pt x="246380" y="622300"/>
                    <a:pt x="194310" y="607060"/>
                    <a:pt x="152400" y="581660"/>
                  </a:cubicBezTo>
                  <a:cubicBezTo>
                    <a:pt x="111760" y="556260"/>
                    <a:pt x="72390" y="516890"/>
                    <a:pt x="46990" y="476250"/>
                  </a:cubicBezTo>
                  <a:cubicBezTo>
                    <a:pt x="22860" y="434340"/>
                    <a:pt x="6350" y="382270"/>
                    <a:pt x="2540" y="334010"/>
                  </a:cubicBezTo>
                  <a:cubicBezTo>
                    <a:pt x="0" y="285750"/>
                    <a:pt x="10160" y="231140"/>
                    <a:pt x="30480" y="187960"/>
                  </a:cubicBezTo>
                  <a:cubicBezTo>
                    <a:pt x="49530" y="143510"/>
                    <a:pt x="83820" y="100330"/>
                    <a:pt x="121920" y="69850"/>
                  </a:cubicBezTo>
                  <a:cubicBezTo>
                    <a:pt x="160020" y="40640"/>
                    <a:pt x="210820" y="17780"/>
                    <a:pt x="257810" y="8890"/>
                  </a:cubicBezTo>
                  <a:cubicBezTo>
                    <a:pt x="304800" y="0"/>
                    <a:pt x="360680" y="3810"/>
                    <a:pt x="406400" y="17780"/>
                  </a:cubicBezTo>
                  <a:cubicBezTo>
                    <a:pt x="452120" y="33020"/>
                    <a:pt x="533400" y="95250"/>
                    <a:pt x="533400" y="9525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id="21" name="Group 21"/>
          <p:cNvGrpSpPr/>
          <p:nvPr/>
        </p:nvGrpSpPr>
        <p:grpSpPr>
          <a:xfrm>
            <a:off x="15569565" y="6753225"/>
            <a:ext cx="539115" cy="539115"/>
            <a:chOff x="0" y="0"/>
            <a:chExt cx="718820" cy="718820"/>
          </a:xfrm>
        </p:grpSpPr>
        <p:sp>
          <p:nvSpPr>
            <p:cNvPr id="22" name="Freeform 22"/>
            <p:cNvSpPr/>
            <p:nvPr/>
          </p:nvSpPr>
          <p:spPr>
            <a:xfrm>
              <a:off x="48260" y="41910"/>
              <a:ext cx="610870" cy="628650"/>
            </a:xfrm>
            <a:custGeom>
              <a:avLst/>
              <a:gdLst/>
              <a:ahLst/>
              <a:cxnLst/>
              <a:rect l="l" t="t" r="r" b="b"/>
              <a:pathLst>
                <a:path w="610870" h="628650">
                  <a:moveTo>
                    <a:pt x="609600" y="222250"/>
                  </a:moveTo>
                  <a:cubicBezTo>
                    <a:pt x="610870" y="419100"/>
                    <a:pt x="588010" y="468630"/>
                    <a:pt x="557530" y="506730"/>
                  </a:cubicBezTo>
                  <a:cubicBezTo>
                    <a:pt x="528320" y="544830"/>
                    <a:pt x="485140" y="579120"/>
                    <a:pt x="440690" y="598170"/>
                  </a:cubicBezTo>
                  <a:cubicBezTo>
                    <a:pt x="396240" y="618490"/>
                    <a:pt x="341630" y="628650"/>
                    <a:pt x="294640" y="626110"/>
                  </a:cubicBezTo>
                  <a:cubicBezTo>
                    <a:pt x="246380" y="622300"/>
                    <a:pt x="193040" y="605790"/>
                    <a:pt x="152400" y="581660"/>
                  </a:cubicBezTo>
                  <a:cubicBezTo>
                    <a:pt x="110490" y="556260"/>
                    <a:pt x="71120" y="516890"/>
                    <a:pt x="46990" y="476250"/>
                  </a:cubicBezTo>
                  <a:cubicBezTo>
                    <a:pt x="21590" y="434340"/>
                    <a:pt x="5080" y="382270"/>
                    <a:pt x="2540" y="334010"/>
                  </a:cubicBezTo>
                  <a:cubicBezTo>
                    <a:pt x="0" y="285750"/>
                    <a:pt x="8890" y="231140"/>
                    <a:pt x="29210" y="186690"/>
                  </a:cubicBezTo>
                  <a:cubicBezTo>
                    <a:pt x="49530" y="143510"/>
                    <a:pt x="82550" y="100330"/>
                    <a:pt x="120650" y="69850"/>
                  </a:cubicBezTo>
                  <a:cubicBezTo>
                    <a:pt x="158750" y="40640"/>
                    <a:pt x="209550" y="17780"/>
                    <a:pt x="256540" y="8890"/>
                  </a:cubicBezTo>
                  <a:cubicBezTo>
                    <a:pt x="304800" y="0"/>
                    <a:pt x="359410" y="3810"/>
                    <a:pt x="405130" y="17780"/>
                  </a:cubicBezTo>
                  <a:cubicBezTo>
                    <a:pt x="452120" y="31750"/>
                    <a:pt x="533400" y="95250"/>
                    <a:pt x="533400" y="9525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id="23" name="Group 23"/>
          <p:cNvGrpSpPr/>
          <p:nvPr/>
        </p:nvGrpSpPr>
        <p:grpSpPr>
          <a:xfrm>
            <a:off x="15391448" y="6678930"/>
            <a:ext cx="539115" cy="539115"/>
            <a:chOff x="0" y="0"/>
            <a:chExt cx="718820" cy="718820"/>
          </a:xfrm>
        </p:grpSpPr>
        <p:sp>
          <p:nvSpPr>
            <p:cNvPr id="24" name="Freeform 24"/>
            <p:cNvSpPr/>
            <p:nvPr/>
          </p:nvSpPr>
          <p:spPr>
            <a:xfrm>
              <a:off x="48260" y="41910"/>
              <a:ext cx="610870" cy="627380"/>
            </a:xfrm>
            <a:custGeom>
              <a:avLst/>
              <a:gdLst/>
              <a:ahLst/>
              <a:cxnLst/>
              <a:rect l="l" t="t" r="r" b="b"/>
              <a:pathLst>
                <a:path w="610870" h="627380">
                  <a:moveTo>
                    <a:pt x="610870" y="222250"/>
                  </a:moveTo>
                  <a:cubicBezTo>
                    <a:pt x="610870" y="417830"/>
                    <a:pt x="588010" y="468630"/>
                    <a:pt x="558800" y="506730"/>
                  </a:cubicBezTo>
                  <a:cubicBezTo>
                    <a:pt x="528320" y="544830"/>
                    <a:pt x="485140" y="577850"/>
                    <a:pt x="440690" y="598170"/>
                  </a:cubicBezTo>
                  <a:cubicBezTo>
                    <a:pt x="397510" y="618490"/>
                    <a:pt x="342900" y="627380"/>
                    <a:pt x="294640" y="624840"/>
                  </a:cubicBezTo>
                  <a:cubicBezTo>
                    <a:pt x="246380" y="622300"/>
                    <a:pt x="194310" y="605790"/>
                    <a:pt x="152400" y="580390"/>
                  </a:cubicBezTo>
                  <a:cubicBezTo>
                    <a:pt x="111760" y="556260"/>
                    <a:pt x="72390" y="516890"/>
                    <a:pt x="46990" y="474980"/>
                  </a:cubicBezTo>
                  <a:cubicBezTo>
                    <a:pt x="22860" y="434340"/>
                    <a:pt x="6350" y="381000"/>
                    <a:pt x="2540" y="332740"/>
                  </a:cubicBezTo>
                  <a:cubicBezTo>
                    <a:pt x="0" y="285750"/>
                    <a:pt x="10160" y="231140"/>
                    <a:pt x="29210" y="186690"/>
                  </a:cubicBezTo>
                  <a:cubicBezTo>
                    <a:pt x="49530" y="142240"/>
                    <a:pt x="83820" y="99060"/>
                    <a:pt x="121920" y="69850"/>
                  </a:cubicBezTo>
                  <a:cubicBezTo>
                    <a:pt x="160020" y="39370"/>
                    <a:pt x="209550" y="16510"/>
                    <a:pt x="257810" y="8890"/>
                  </a:cubicBezTo>
                  <a:cubicBezTo>
                    <a:pt x="304800" y="0"/>
                    <a:pt x="360680" y="2540"/>
                    <a:pt x="406400" y="17780"/>
                  </a:cubicBezTo>
                  <a:cubicBezTo>
                    <a:pt x="452120" y="31750"/>
                    <a:pt x="533400" y="93980"/>
                    <a:pt x="533400" y="9398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id="25" name="Group 25"/>
          <p:cNvGrpSpPr/>
          <p:nvPr/>
        </p:nvGrpSpPr>
        <p:grpSpPr>
          <a:xfrm>
            <a:off x="15801975" y="6570345"/>
            <a:ext cx="539115" cy="539115"/>
            <a:chOff x="0" y="0"/>
            <a:chExt cx="718820" cy="718820"/>
          </a:xfrm>
        </p:grpSpPr>
        <p:sp>
          <p:nvSpPr>
            <p:cNvPr id="26" name="Freeform 26"/>
            <p:cNvSpPr/>
            <p:nvPr/>
          </p:nvSpPr>
          <p:spPr>
            <a:xfrm>
              <a:off x="48260" y="41910"/>
              <a:ext cx="610870" cy="628650"/>
            </a:xfrm>
            <a:custGeom>
              <a:avLst/>
              <a:gdLst/>
              <a:ahLst/>
              <a:cxnLst/>
              <a:rect l="l" t="t" r="r" b="b"/>
              <a:pathLst>
                <a:path w="610870" h="628650">
                  <a:moveTo>
                    <a:pt x="609600" y="222250"/>
                  </a:moveTo>
                  <a:cubicBezTo>
                    <a:pt x="610870" y="419100"/>
                    <a:pt x="588010" y="469900"/>
                    <a:pt x="557530" y="506730"/>
                  </a:cubicBezTo>
                  <a:cubicBezTo>
                    <a:pt x="528320" y="544830"/>
                    <a:pt x="485140" y="579120"/>
                    <a:pt x="440690" y="599440"/>
                  </a:cubicBezTo>
                  <a:cubicBezTo>
                    <a:pt x="396240" y="618490"/>
                    <a:pt x="342900" y="628650"/>
                    <a:pt x="294640" y="626110"/>
                  </a:cubicBezTo>
                  <a:cubicBezTo>
                    <a:pt x="246380" y="623570"/>
                    <a:pt x="193040" y="607060"/>
                    <a:pt x="152400" y="581660"/>
                  </a:cubicBezTo>
                  <a:cubicBezTo>
                    <a:pt x="110490" y="556260"/>
                    <a:pt x="71120" y="518160"/>
                    <a:pt x="46990" y="476250"/>
                  </a:cubicBezTo>
                  <a:cubicBezTo>
                    <a:pt x="21590" y="435610"/>
                    <a:pt x="5080" y="382270"/>
                    <a:pt x="2540" y="334010"/>
                  </a:cubicBezTo>
                  <a:cubicBezTo>
                    <a:pt x="0" y="285750"/>
                    <a:pt x="8890" y="231140"/>
                    <a:pt x="29210" y="187960"/>
                  </a:cubicBezTo>
                  <a:cubicBezTo>
                    <a:pt x="49530" y="143510"/>
                    <a:pt x="83820" y="100330"/>
                    <a:pt x="120650" y="69850"/>
                  </a:cubicBezTo>
                  <a:cubicBezTo>
                    <a:pt x="158750" y="40640"/>
                    <a:pt x="209550" y="17780"/>
                    <a:pt x="256540" y="8890"/>
                  </a:cubicBezTo>
                  <a:cubicBezTo>
                    <a:pt x="304800" y="0"/>
                    <a:pt x="359410" y="3810"/>
                    <a:pt x="405130" y="17780"/>
                  </a:cubicBezTo>
                  <a:cubicBezTo>
                    <a:pt x="452120" y="33020"/>
                    <a:pt x="533400" y="95250"/>
                    <a:pt x="533400" y="9525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id="27" name="Group 27"/>
          <p:cNvGrpSpPr/>
          <p:nvPr/>
        </p:nvGrpSpPr>
        <p:grpSpPr>
          <a:xfrm>
            <a:off x="16071532" y="6635115"/>
            <a:ext cx="539115" cy="539115"/>
            <a:chOff x="0" y="0"/>
            <a:chExt cx="718820" cy="718820"/>
          </a:xfrm>
        </p:grpSpPr>
        <p:sp>
          <p:nvSpPr>
            <p:cNvPr id="28" name="Freeform 28"/>
            <p:cNvSpPr/>
            <p:nvPr/>
          </p:nvSpPr>
          <p:spPr>
            <a:xfrm>
              <a:off x="48260" y="41910"/>
              <a:ext cx="610870" cy="628650"/>
            </a:xfrm>
            <a:custGeom>
              <a:avLst/>
              <a:gdLst/>
              <a:ahLst/>
              <a:cxnLst/>
              <a:rect l="l" t="t" r="r" b="b"/>
              <a:pathLst>
                <a:path w="610870" h="628650">
                  <a:moveTo>
                    <a:pt x="610870" y="222250"/>
                  </a:moveTo>
                  <a:cubicBezTo>
                    <a:pt x="610870" y="419100"/>
                    <a:pt x="588010" y="469900"/>
                    <a:pt x="558800" y="506730"/>
                  </a:cubicBezTo>
                  <a:cubicBezTo>
                    <a:pt x="528320" y="544830"/>
                    <a:pt x="485140" y="579120"/>
                    <a:pt x="440690" y="599440"/>
                  </a:cubicBezTo>
                  <a:cubicBezTo>
                    <a:pt x="397510" y="618490"/>
                    <a:pt x="342900" y="628650"/>
                    <a:pt x="294640" y="626110"/>
                  </a:cubicBezTo>
                  <a:cubicBezTo>
                    <a:pt x="246380" y="623570"/>
                    <a:pt x="194310" y="607060"/>
                    <a:pt x="152400" y="581660"/>
                  </a:cubicBezTo>
                  <a:cubicBezTo>
                    <a:pt x="111760" y="556260"/>
                    <a:pt x="72390" y="518160"/>
                    <a:pt x="46990" y="476250"/>
                  </a:cubicBezTo>
                  <a:cubicBezTo>
                    <a:pt x="21590" y="435610"/>
                    <a:pt x="6350" y="382270"/>
                    <a:pt x="2540" y="334010"/>
                  </a:cubicBezTo>
                  <a:cubicBezTo>
                    <a:pt x="0" y="285750"/>
                    <a:pt x="10160" y="231140"/>
                    <a:pt x="29210" y="187960"/>
                  </a:cubicBezTo>
                  <a:cubicBezTo>
                    <a:pt x="49530" y="143510"/>
                    <a:pt x="83820" y="100330"/>
                    <a:pt x="121920" y="69850"/>
                  </a:cubicBezTo>
                  <a:cubicBezTo>
                    <a:pt x="160020" y="40640"/>
                    <a:pt x="209550" y="17780"/>
                    <a:pt x="257810" y="8890"/>
                  </a:cubicBezTo>
                  <a:cubicBezTo>
                    <a:pt x="304800" y="0"/>
                    <a:pt x="359410" y="3810"/>
                    <a:pt x="406400" y="17780"/>
                  </a:cubicBezTo>
                  <a:cubicBezTo>
                    <a:pt x="452120" y="33020"/>
                    <a:pt x="533400" y="95250"/>
                    <a:pt x="533400" y="9525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id="29" name="Group 29"/>
          <p:cNvGrpSpPr/>
          <p:nvPr/>
        </p:nvGrpSpPr>
        <p:grpSpPr>
          <a:xfrm>
            <a:off x="16330612" y="6699885"/>
            <a:ext cx="539115" cy="539115"/>
            <a:chOff x="0" y="0"/>
            <a:chExt cx="718820" cy="718820"/>
          </a:xfrm>
        </p:grpSpPr>
        <p:sp>
          <p:nvSpPr>
            <p:cNvPr id="30" name="Freeform 30"/>
            <p:cNvSpPr/>
            <p:nvPr/>
          </p:nvSpPr>
          <p:spPr>
            <a:xfrm>
              <a:off x="48260" y="41910"/>
              <a:ext cx="610870" cy="628650"/>
            </a:xfrm>
            <a:custGeom>
              <a:avLst/>
              <a:gdLst/>
              <a:ahLst/>
              <a:cxnLst/>
              <a:rect l="l" t="t" r="r" b="b"/>
              <a:pathLst>
                <a:path w="610870" h="628650">
                  <a:moveTo>
                    <a:pt x="610870" y="222250"/>
                  </a:moveTo>
                  <a:cubicBezTo>
                    <a:pt x="610870" y="419100"/>
                    <a:pt x="588010" y="469900"/>
                    <a:pt x="558800" y="506730"/>
                  </a:cubicBezTo>
                  <a:cubicBezTo>
                    <a:pt x="528320" y="544830"/>
                    <a:pt x="485140" y="579120"/>
                    <a:pt x="440690" y="599440"/>
                  </a:cubicBezTo>
                  <a:cubicBezTo>
                    <a:pt x="397510" y="618490"/>
                    <a:pt x="342900" y="628650"/>
                    <a:pt x="294640" y="626110"/>
                  </a:cubicBezTo>
                  <a:cubicBezTo>
                    <a:pt x="246380" y="623570"/>
                    <a:pt x="193040" y="607060"/>
                    <a:pt x="152400" y="581660"/>
                  </a:cubicBezTo>
                  <a:cubicBezTo>
                    <a:pt x="111760" y="556260"/>
                    <a:pt x="72390" y="518160"/>
                    <a:pt x="46990" y="476250"/>
                  </a:cubicBezTo>
                  <a:cubicBezTo>
                    <a:pt x="21590" y="435610"/>
                    <a:pt x="6350" y="382270"/>
                    <a:pt x="2540" y="334010"/>
                  </a:cubicBezTo>
                  <a:cubicBezTo>
                    <a:pt x="0" y="285750"/>
                    <a:pt x="10160" y="231140"/>
                    <a:pt x="29210" y="187960"/>
                  </a:cubicBezTo>
                  <a:cubicBezTo>
                    <a:pt x="49530" y="143510"/>
                    <a:pt x="83820" y="100330"/>
                    <a:pt x="121920" y="69850"/>
                  </a:cubicBezTo>
                  <a:cubicBezTo>
                    <a:pt x="160020" y="40640"/>
                    <a:pt x="209550" y="17780"/>
                    <a:pt x="257810" y="8890"/>
                  </a:cubicBezTo>
                  <a:cubicBezTo>
                    <a:pt x="304800" y="0"/>
                    <a:pt x="359410" y="3810"/>
                    <a:pt x="406400" y="17780"/>
                  </a:cubicBezTo>
                  <a:cubicBezTo>
                    <a:pt x="452120" y="33020"/>
                    <a:pt x="533400" y="95250"/>
                    <a:pt x="533400" y="9525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id="31" name="Group 31"/>
          <p:cNvGrpSpPr/>
          <p:nvPr/>
        </p:nvGrpSpPr>
        <p:grpSpPr>
          <a:xfrm>
            <a:off x="15866745" y="7153275"/>
            <a:ext cx="539115" cy="539115"/>
            <a:chOff x="0" y="0"/>
            <a:chExt cx="718820" cy="718820"/>
          </a:xfrm>
        </p:grpSpPr>
        <p:sp>
          <p:nvSpPr>
            <p:cNvPr id="32" name="Freeform 32"/>
            <p:cNvSpPr/>
            <p:nvPr/>
          </p:nvSpPr>
          <p:spPr>
            <a:xfrm>
              <a:off x="48260" y="41910"/>
              <a:ext cx="610870" cy="628650"/>
            </a:xfrm>
            <a:custGeom>
              <a:avLst/>
              <a:gdLst/>
              <a:ahLst/>
              <a:cxnLst/>
              <a:rect l="l" t="t" r="r" b="b"/>
              <a:pathLst>
                <a:path w="610870" h="628650">
                  <a:moveTo>
                    <a:pt x="609600" y="222250"/>
                  </a:moveTo>
                  <a:cubicBezTo>
                    <a:pt x="610870" y="419100"/>
                    <a:pt x="588010" y="469900"/>
                    <a:pt x="557530" y="506730"/>
                  </a:cubicBezTo>
                  <a:cubicBezTo>
                    <a:pt x="528320" y="544830"/>
                    <a:pt x="485140" y="579120"/>
                    <a:pt x="440690" y="599440"/>
                  </a:cubicBezTo>
                  <a:cubicBezTo>
                    <a:pt x="396240" y="618490"/>
                    <a:pt x="342900" y="628650"/>
                    <a:pt x="294640" y="626110"/>
                  </a:cubicBezTo>
                  <a:cubicBezTo>
                    <a:pt x="246380" y="623570"/>
                    <a:pt x="193040" y="607060"/>
                    <a:pt x="152400" y="581660"/>
                  </a:cubicBezTo>
                  <a:cubicBezTo>
                    <a:pt x="110490" y="556260"/>
                    <a:pt x="71120" y="516890"/>
                    <a:pt x="46990" y="476250"/>
                  </a:cubicBezTo>
                  <a:cubicBezTo>
                    <a:pt x="21590" y="435610"/>
                    <a:pt x="5080" y="382270"/>
                    <a:pt x="2540" y="334010"/>
                  </a:cubicBezTo>
                  <a:cubicBezTo>
                    <a:pt x="0" y="285750"/>
                    <a:pt x="8890" y="231140"/>
                    <a:pt x="29210" y="187960"/>
                  </a:cubicBezTo>
                  <a:cubicBezTo>
                    <a:pt x="49530" y="143510"/>
                    <a:pt x="83820" y="100330"/>
                    <a:pt x="120650" y="69850"/>
                  </a:cubicBezTo>
                  <a:cubicBezTo>
                    <a:pt x="158750" y="40640"/>
                    <a:pt x="209550" y="17780"/>
                    <a:pt x="256540" y="8890"/>
                  </a:cubicBezTo>
                  <a:cubicBezTo>
                    <a:pt x="304800" y="0"/>
                    <a:pt x="359410" y="3810"/>
                    <a:pt x="405130" y="17780"/>
                  </a:cubicBezTo>
                  <a:cubicBezTo>
                    <a:pt x="452120" y="33020"/>
                    <a:pt x="533400" y="95250"/>
                    <a:pt x="533400" y="9525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id="33" name="Group 33"/>
          <p:cNvGrpSpPr/>
          <p:nvPr/>
        </p:nvGrpSpPr>
        <p:grpSpPr>
          <a:xfrm>
            <a:off x="16125825" y="7153275"/>
            <a:ext cx="539115" cy="539115"/>
            <a:chOff x="0" y="0"/>
            <a:chExt cx="718820" cy="718820"/>
          </a:xfrm>
        </p:grpSpPr>
        <p:sp>
          <p:nvSpPr>
            <p:cNvPr id="34" name="Freeform 34"/>
            <p:cNvSpPr/>
            <p:nvPr/>
          </p:nvSpPr>
          <p:spPr>
            <a:xfrm>
              <a:off x="48260" y="41910"/>
              <a:ext cx="610870" cy="628650"/>
            </a:xfrm>
            <a:custGeom>
              <a:avLst/>
              <a:gdLst/>
              <a:ahLst/>
              <a:cxnLst/>
              <a:rect l="l" t="t" r="r" b="b"/>
              <a:pathLst>
                <a:path w="610870" h="628650">
                  <a:moveTo>
                    <a:pt x="609600" y="222250"/>
                  </a:moveTo>
                  <a:cubicBezTo>
                    <a:pt x="610870" y="419100"/>
                    <a:pt x="588010" y="469900"/>
                    <a:pt x="557530" y="506730"/>
                  </a:cubicBezTo>
                  <a:cubicBezTo>
                    <a:pt x="528320" y="544830"/>
                    <a:pt x="485140" y="579120"/>
                    <a:pt x="440690" y="599440"/>
                  </a:cubicBezTo>
                  <a:cubicBezTo>
                    <a:pt x="396240" y="618490"/>
                    <a:pt x="342900" y="628650"/>
                    <a:pt x="294640" y="626110"/>
                  </a:cubicBezTo>
                  <a:cubicBezTo>
                    <a:pt x="246380" y="623570"/>
                    <a:pt x="193040" y="607060"/>
                    <a:pt x="152400" y="581660"/>
                  </a:cubicBezTo>
                  <a:cubicBezTo>
                    <a:pt x="110490" y="556260"/>
                    <a:pt x="71120" y="516890"/>
                    <a:pt x="46990" y="476250"/>
                  </a:cubicBezTo>
                  <a:cubicBezTo>
                    <a:pt x="21590" y="435610"/>
                    <a:pt x="5080" y="382270"/>
                    <a:pt x="2540" y="334010"/>
                  </a:cubicBezTo>
                  <a:cubicBezTo>
                    <a:pt x="0" y="285750"/>
                    <a:pt x="8890" y="231140"/>
                    <a:pt x="29210" y="187960"/>
                  </a:cubicBezTo>
                  <a:cubicBezTo>
                    <a:pt x="49530" y="143510"/>
                    <a:pt x="83820" y="100330"/>
                    <a:pt x="120650" y="69850"/>
                  </a:cubicBezTo>
                  <a:cubicBezTo>
                    <a:pt x="158750" y="40640"/>
                    <a:pt x="209550" y="17780"/>
                    <a:pt x="256540" y="8890"/>
                  </a:cubicBezTo>
                  <a:cubicBezTo>
                    <a:pt x="304800" y="0"/>
                    <a:pt x="359410" y="3810"/>
                    <a:pt x="405130" y="17780"/>
                  </a:cubicBezTo>
                  <a:cubicBezTo>
                    <a:pt x="452120" y="33020"/>
                    <a:pt x="533400" y="95250"/>
                    <a:pt x="533400" y="9525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id="35" name="Group 35"/>
          <p:cNvGrpSpPr/>
          <p:nvPr/>
        </p:nvGrpSpPr>
        <p:grpSpPr>
          <a:xfrm>
            <a:off x="626745" y="7623810"/>
            <a:ext cx="1020127" cy="1020127"/>
            <a:chOff x="0" y="0"/>
            <a:chExt cx="1360170" cy="1360170"/>
          </a:xfrm>
        </p:grpSpPr>
        <p:sp>
          <p:nvSpPr>
            <p:cNvPr id="36" name="Freeform 36"/>
            <p:cNvSpPr/>
            <p:nvPr/>
          </p:nvSpPr>
          <p:spPr>
            <a:xfrm>
              <a:off x="45720" y="33020"/>
              <a:ext cx="1245870" cy="1281430"/>
            </a:xfrm>
            <a:custGeom>
              <a:avLst/>
              <a:gdLst/>
              <a:ahLst/>
              <a:cxnLst/>
              <a:rect l="l" t="t" r="r" b="b"/>
              <a:pathLst>
                <a:path w="1245870" h="1281430">
                  <a:moveTo>
                    <a:pt x="1245870" y="453390"/>
                  </a:moveTo>
                  <a:cubicBezTo>
                    <a:pt x="1245870" y="853440"/>
                    <a:pt x="1200150" y="956310"/>
                    <a:pt x="1139190" y="1033780"/>
                  </a:cubicBezTo>
                  <a:cubicBezTo>
                    <a:pt x="1078230" y="1111250"/>
                    <a:pt x="989330" y="1181100"/>
                    <a:pt x="900430" y="1220470"/>
                  </a:cubicBezTo>
                  <a:cubicBezTo>
                    <a:pt x="810260" y="1261110"/>
                    <a:pt x="698500" y="1281430"/>
                    <a:pt x="600710" y="1276350"/>
                  </a:cubicBezTo>
                  <a:cubicBezTo>
                    <a:pt x="502920" y="1270000"/>
                    <a:pt x="394970" y="1235710"/>
                    <a:pt x="311150" y="1184910"/>
                  </a:cubicBezTo>
                  <a:cubicBezTo>
                    <a:pt x="226060" y="1134110"/>
                    <a:pt x="147320" y="1054100"/>
                    <a:pt x="95250" y="970280"/>
                  </a:cubicBezTo>
                  <a:cubicBezTo>
                    <a:pt x="44450" y="886460"/>
                    <a:pt x="11430" y="778510"/>
                    <a:pt x="5080" y="680720"/>
                  </a:cubicBezTo>
                  <a:cubicBezTo>
                    <a:pt x="0" y="581660"/>
                    <a:pt x="20320" y="471170"/>
                    <a:pt x="59690" y="381000"/>
                  </a:cubicBezTo>
                  <a:cubicBezTo>
                    <a:pt x="100330" y="292100"/>
                    <a:pt x="170180" y="203200"/>
                    <a:pt x="247650" y="142240"/>
                  </a:cubicBezTo>
                  <a:cubicBezTo>
                    <a:pt x="325120" y="81280"/>
                    <a:pt x="427990" y="35560"/>
                    <a:pt x="524510" y="17780"/>
                  </a:cubicBezTo>
                  <a:cubicBezTo>
                    <a:pt x="622300" y="0"/>
                    <a:pt x="734060" y="6350"/>
                    <a:pt x="828040" y="35560"/>
                  </a:cubicBezTo>
                  <a:cubicBezTo>
                    <a:pt x="922020" y="64770"/>
                    <a:pt x="1088390" y="193040"/>
                    <a:pt x="1088390" y="19304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id="37" name="Group 37"/>
          <p:cNvGrpSpPr/>
          <p:nvPr/>
        </p:nvGrpSpPr>
        <p:grpSpPr>
          <a:xfrm>
            <a:off x="-301942" y="6163628"/>
            <a:ext cx="1873567" cy="3206115"/>
            <a:chOff x="0" y="0"/>
            <a:chExt cx="2498090" cy="4274820"/>
          </a:xfrm>
        </p:grpSpPr>
        <p:sp>
          <p:nvSpPr>
            <p:cNvPr id="38" name="Freeform 38"/>
            <p:cNvSpPr/>
            <p:nvPr/>
          </p:nvSpPr>
          <p:spPr>
            <a:xfrm>
              <a:off x="16510" y="45720"/>
              <a:ext cx="2435860" cy="4208780"/>
            </a:xfrm>
            <a:custGeom>
              <a:avLst/>
              <a:gdLst/>
              <a:ahLst/>
              <a:cxnLst/>
              <a:rect l="l" t="t" r="r" b="b"/>
              <a:pathLst>
                <a:path w="2435860" h="4208780">
                  <a:moveTo>
                    <a:pt x="1811020" y="636270"/>
                  </a:moveTo>
                  <a:cubicBezTo>
                    <a:pt x="1789430" y="3058160"/>
                    <a:pt x="1753870" y="3423920"/>
                    <a:pt x="1713230" y="3425190"/>
                  </a:cubicBezTo>
                  <a:cubicBezTo>
                    <a:pt x="1670050" y="3426460"/>
                    <a:pt x="1492250" y="2810510"/>
                    <a:pt x="1557020" y="2668270"/>
                  </a:cubicBezTo>
                  <a:cubicBezTo>
                    <a:pt x="1595120" y="2583180"/>
                    <a:pt x="1725930" y="2546350"/>
                    <a:pt x="1799590" y="2531110"/>
                  </a:cubicBezTo>
                  <a:cubicBezTo>
                    <a:pt x="1854200" y="2520950"/>
                    <a:pt x="1902460" y="2537460"/>
                    <a:pt x="1951990" y="2550160"/>
                  </a:cubicBezTo>
                  <a:cubicBezTo>
                    <a:pt x="2000250" y="2562860"/>
                    <a:pt x="2049780" y="2580640"/>
                    <a:pt x="2094230" y="2604770"/>
                  </a:cubicBezTo>
                  <a:cubicBezTo>
                    <a:pt x="2139950" y="2627630"/>
                    <a:pt x="2183130" y="2658110"/>
                    <a:pt x="2219960" y="2691130"/>
                  </a:cubicBezTo>
                  <a:cubicBezTo>
                    <a:pt x="2258060" y="2725420"/>
                    <a:pt x="2293620" y="2764790"/>
                    <a:pt x="2321560" y="2805430"/>
                  </a:cubicBezTo>
                  <a:cubicBezTo>
                    <a:pt x="2350770" y="2847340"/>
                    <a:pt x="2374900" y="2894330"/>
                    <a:pt x="2392680" y="2941320"/>
                  </a:cubicBezTo>
                  <a:cubicBezTo>
                    <a:pt x="2411730" y="2988310"/>
                    <a:pt x="2423160" y="3040380"/>
                    <a:pt x="2429510" y="3089910"/>
                  </a:cubicBezTo>
                  <a:cubicBezTo>
                    <a:pt x="2435860" y="3140710"/>
                    <a:pt x="2435860" y="3192780"/>
                    <a:pt x="2429510" y="3243580"/>
                  </a:cubicBezTo>
                  <a:cubicBezTo>
                    <a:pt x="2423160" y="3293110"/>
                    <a:pt x="2411730" y="3343910"/>
                    <a:pt x="2392680" y="3392170"/>
                  </a:cubicBezTo>
                  <a:cubicBezTo>
                    <a:pt x="2374900" y="3439160"/>
                    <a:pt x="2350770" y="3486150"/>
                    <a:pt x="2321560" y="3528060"/>
                  </a:cubicBezTo>
                  <a:cubicBezTo>
                    <a:pt x="2293620" y="3568700"/>
                    <a:pt x="2258060" y="3608070"/>
                    <a:pt x="2219960" y="3642360"/>
                  </a:cubicBezTo>
                  <a:cubicBezTo>
                    <a:pt x="2183130" y="3675380"/>
                    <a:pt x="2139950" y="3705860"/>
                    <a:pt x="2094230" y="3728720"/>
                  </a:cubicBezTo>
                  <a:cubicBezTo>
                    <a:pt x="2049780" y="3752850"/>
                    <a:pt x="2000250" y="3770630"/>
                    <a:pt x="1950720" y="3783330"/>
                  </a:cubicBezTo>
                  <a:cubicBezTo>
                    <a:pt x="1902460" y="3794760"/>
                    <a:pt x="1868170" y="3797300"/>
                    <a:pt x="1799590" y="3801110"/>
                  </a:cubicBezTo>
                  <a:cubicBezTo>
                    <a:pt x="1657350" y="3810000"/>
                    <a:pt x="1351280" y="3743960"/>
                    <a:pt x="1140460" y="3801110"/>
                  </a:cubicBezTo>
                  <a:cubicBezTo>
                    <a:pt x="915670" y="3862070"/>
                    <a:pt x="676910" y="4208780"/>
                    <a:pt x="495300" y="4178300"/>
                  </a:cubicBezTo>
                  <a:cubicBezTo>
                    <a:pt x="327660" y="4150360"/>
                    <a:pt x="153670" y="3878580"/>
                    <a:pt x="77470" y="3689350"/>
                  </a:cubicBezTo>
                  <a:cubicBezTo>
                    <a:pt x="0" y="3501390"/>
                    <a:pt x="43180" y="3324860"/>
                    <a:pt x="34290" y="3046730"/>
                  </a:cubicBezTo>
                  <a:cubicBezTo>
                    <a:pt x="17780" y="2534920"/>
                    <a:pt x="6350" y="1200150"/>
                    <a:pt x="34290" y="861060"/>
                  </a:cubicBezTo>
                  <a:cubicBezTo>
                    <a:pt x="43180" y="756920"/>
                    <a:pt x="45720" y="722630"/>
                    <a:pt x="67310" y="657860"/>
                  </a:cubicBezTo>
                  <a:cubicBezTo>
                    <a:pt x="88900" y="594360"/>
                    <a:pt x="123190" y="530860"/>
                    <a:pt x="163830" y="476250"/>
                  </a:cubicBezTo>
                  <a:cubicBezTo>
                    <a:pt x="204470" y="422910"/>
                    <a:pt x="257810" y="373380"/>
                    <a:pt x="313690" y="335280"/>
                  </a:cubicBezTo>
                  <a:cubicBezTo>
                    <a:pt x="369570" y="297180"/>
                    <a:pt x="434340" y="266700"/>
                    <a:pt x="499110" y="248920"/>
                  </a:cubicBezTo>
                  <a:cubicBezTo>
                    <a:pt x="565150" y="231140"/>
                    <a:pt x="636270" y="223520"/>
                    <a:pt x="703580" y="227330"/>
                  </a:cubicBezTo>
                  <a:cubicBezTo>
                    <a:pt x="770890" y="229870"/>
                    <a:pt x="842010" y="246380"/>
                    <a:pt x="904240" y="270510"/>
                  </a:cubicBezTo>
                  <a:cubicBezTo>
                    <a:pt x="967740" y="295910"/>
                    <a:pt x="1028700" y="332740"/>
                    <a:pt x="1080770" y="377190"/>
                  </a:cubicBezTo>
                  <a:cubicBezTo>
                    <a:pt x="1131570" y="420370"/>
                    <a:pt x="1178560" y="476250"/>
                    <a:pt x="1214120" y="533400"/>
                  </a:cubicBezTo>
                  <a:cubicBezTo>
                    <a:pt x="1248410" y="591820"/>
                    <a:pt x="1275080" y="657860"/>
                    <a:pt x="1289050" y="723900"/>
                  </a:cubicBezTo>
                  <a:cubicBezTo>
                    <a:pt x="1304290" y="789940"/>
                    <a:pt x="1308100" y="862330"/>
                    <a:pt x="1300480" y="929640"/>
                  </a:cubicBezTo>
                  <a:cubicBezTo>
                    <a:pt x="1292860" y="996950"/>
                    <a:pt x="1273810" y="1066800"/>
                    <a:pt x="1245870" y="1127760"/>
                  </a:cubicBezTo>
                  <a:cubicBezTo>
                    <a:pt x="1217930" y="1188720"/>
                    <a:pt x="1177290" y="1248410"/>
                    <a:pt x="1130300" y="1297940"/>
                  </a:cubicBezTo>
                  <a:cubicBezTo>
                    <a:pt x="1083310" y="1346200"/>
                    <a:pt x="1026160" y="1390650"/>
                    <a:pt x="966470" y="1422400"/>
                  </a:cubicBezTo>
                  <a:cubicBezTo>
                    <a:pt x="906780" y="1454150"/>
                    <a:pt x="838200" y="1477010"/>
                    <a:pt x="772160" y="1487170"/>
                  </a:cubicBezTo>
                  <a:cubicBezTo>
                    <a:pt x="704850" y="1498600"/>
                    <a:pt x="633730" y="1498600"/>
                    <a:pt x="566420" y="1487170"/>
                  </a:cubicBezTo>
                  <a:cubicBezTo>
                    <a:pt x="500380" y="1477010"/>
                    <a:pt x="431800" y="1454150"/>
                    <a:pt x="372110" y="1422400"/>
                  </a:cubicBezTo>
                  <a:cubicBezTo>
                    <a:pt x="312420" y="1390650"/>
                    <a:pt x="255270" y="1346200"/>
                    <a:pt x="208280" y="1297940"/>
                  </a:cubicBezTo>
                  <a:cubicBezTo>
                    <a:pt x="161290" y="1248410"/>
                    <a:pt x="121920" y="1188720"/>
                    <a:pt x="92710" y="1127760"/>
                  </a:cubicBezTo>
                  <a:cubicBezTo>
                    <a:pt x="64770" y="1065530"/>
                    <a:pt x="45720" y="996950"/>
                    <a:pt x="38100" y="929640"/>
                  </a:cubicBezTo>
                  <a:cubicBezTo>
                    <a:pt x="30480" y="862330"/>
                    <a:pt x="34290" y="789940"/>
                    <a:pt x="49530" y="723900"/>
                  </a:cubicBezTo>
                  <a:cubicBezTo>
                    <a:pt x="63500" y="657860"/>
                    <a:pt x="90170" y="591820"/>
                    <a:pt x="125730" y="533400"/>
                  </a:cubicBezTo>
                  <a:cubicBezTo>
                    <a:pt x="160020" y="474980"/>
                    <a:pt x="207010" y="420370"/>
                    <a:pt x="259080" y="377190"/>
                  </a:cubicBezTo>
                  <a:cubicBezTo>
                    <a:pt x="309880" y="332740"/>
                    <a:pt x="372110" y="295910"/>
                    <a:pt x="434340" y="270510"/>
                  </a:cubicBezTo>
                  <a:cubicBezTo>
                    <a:pt x="497840" y="246380"/>
                    <a:pt x="567690" y="229870"/>
                    <a:pt x="635000" y="227330"/>
                  </a:cubicBezTo>
                  <a:cubicBezTo>
                    <a:pt x="702310" y="223520"/>
                    <a:pt x="774700" y="231140"/>
                    <a:pt x="839470" y="248920"/>
                  </a:cubicBezTo>
                  <a:cubicBezTo>
                    <a:pt x="904240" y="266700"/>
                    <a:pt x="970280" y="297180"/>
                    <a:pt x="1026160" y="335280"/>
                  </a:cubicBezTo>
                  <a:cubicBezTo>
                    <a:pt x="1082040" y="373380"/>
                    <a:pt x="1134110" y="422910"/>
                    <a:pt x="1174750" y="476250"/>
                  </a:cubicBezTo>
                  <a:cubicBezTo>
                    <a:pt x="1215390" y="530860"/>
                    <a:pt x="1249680" y="594360"/>
                    <a:pt x="1271270" y="657860"/>
                  </a:cubicBezTo>
                  <a:cubicBezTo>
                    <a:pt x="1292860" y="722630"/>
                    <a:pt x="1296670" y="759460"/>
                    <a:pt x="1304290" y="861060"/>
                  </a:cubicBezTo>
                  <a:cubicBezTo>
                    <a:pt x="1328420" y="1159510"/>
                    <a:pt x="1431290" y="2233930"/>
                    <a:pt x="1304290" y="2639060"/>
                  </a:cubicBezTo>
                  <a:cubicBezTo>
                    <a:pt x="1228090" y="2881630"/>
                    <a:pt x="1109980" y="3031490"/>
                    <a:pt x="938530" y="3164840"/>
                  </a:cubicBezTo>
                  <a:cubicBezTo>
                    <a:pt x="740410" y="3317240"/>
                    <a:pt x="243840" y="3538220"/>
                    <a:pt x="147320" y="3455670"/>
                  </a:cubicBezTo>
                  <a:cubicBezTo>
                    <a:pt x="62230" y="3382010"/>
                    <a:pt x="142240" y="2969260"/>
                    <a:pt x="278130" y="2816860"/>
                  </a:cubicBezTo>
                  <a:cubicBezTo>
                    <a:pt x="438150" y="2637790"/>
                    <a:pt x="868680" y="2575560"/>
                    <a:pt x="1140460" y="2531110"/>
                  </a:cubicBezTo>
                  <a:cubicBezTo>
                    <a:pt x="1371600" y="2494280"/>
                    <a:pt x="1657350" y="2523490"/>
                    <a:pt x="1799590" y="2531110"/>
                  </a:cubicBezTo>
                  <a:cubicBezTo>
                    <a:pt x="1868170" y="2536190"/>
                    <a:pt x="1902460" y="2537460"/>
                    <a:pt x="1950720" y="2550160"/>
                  </a:cubicBezTo>
                  <a:cubicBezTo>
                    <a:pt x="2000250" y="2562860"/>
                    <a:pt x="2049780" y="2580640"/>
                    <a:pt x="2094230" y="2604770"/>
                  </a:cubicBezTo>
                  <a:cubicBezTo>
                    <a:pt x="2139950" y="2627630"/>
                    <a:pt x="2183130" y="2658110"/>
                    <a:pt x="2219960" y="2691130"/>
                  </a:cubicBezTo>
                  <a:cubicBezTo>
                    <a:pt x="2258060" y="2725420"/>
                    <a:pt x="2293620" y="2764790"/>
                    <a:pt x="2321560" y="2805430"/>
                  </a:cubicBezTo>
                  <a:cubicBezTo>
                    <a:pt x="2350770" y="2847340"/>
                    <a:pt x="2374900" y="2894330"/>
                    <a:pt x="2392680" y="2941320"/>
                  </a:cubicBezTo>
                  <a:cubicBezTo>
                    <a:pt x="2411730" y="2988310"/>
                    <a:pt x="2423160" y="3040380"/>
                    <a:pt x="2429510" y="3089910"/>
                  </a:cubicBezTo>
                  <a:cubicBezTo>
                    <a:pt x="2435860" y="3140710"/>
                    <a:pt x="2435860" y="3192780"/>
                    <a:pt x="2429510" y="3243580"/>
                  </a:cubicBezTo>
                  <a:cubicBezTo>
                    <a:pt x="2423160" y="3293110"/>
                    <a:pt x="2411730" y="3343910"/>
                    <a:pt x="2392680" y="3392170"/>
                  </a:cubicBezTo>
                  <a:cubicBezTo>
                    <a:pt x="2374900" y="3439160"/>
                    <a:pt x="2350770" y="3486150"/>
                    <a:pt x="2321560" y="3526790"/>
                  </a:cubicBezTo>
                  <a:cubicBezTo>
                    <a:pt x="2293620" y="3568700"/>
                    <a:pt x="2258060" y="3608070"/>
                    <a:pt x="2219960" y="3642360"/>
                  </a:cubicBezTo>
                  <a:cubicBezTo>
                    <a:pt x="2183130" y="3675380"/>
                    <a:pt x="2139950" y="3705860"/>
                    <a:pt x="2094230" y="3728720"/>
                  </a:cubicBezTo>
                  <a:cubicBezTo>
                    <a:pt x="2049780" y="3752850"/>
                    <a:pt x="2000250" y="3770630"/>
                    <a:pt x="1951990" y="3783330"/>
                  </a:cubicBezTo>
                  <a:cubicBezTo>
                    <a:pt x="1902460" y="3794760"/>
                    <a:pt x="1861820" y="3797300"/>
                    <a:pt x="1799590" y="3801110"/>
                  </a:cubicBezTo>
                  <a:cubicBezTo>
                    <a:pt x="1699260" y="3807460"/>
                    <a:pt x="1551940" y="3818890"/>
                    <a:pt x="1407160" y="3801110"/>
                  </a:cubicBezTo>
                  <a:cubicBezTo>
                    <a:pt x="1219200" y="3779520"/>
                    <a:pt x="919480" y="3788410"/>
                    <a:pt x="774700" y="3647440"/>
                  </a:cubicBezTo>
                  <a:cubicBezTo>
                    <a:pt x="605790" y="3481070"/>
                    <a:pt x="588010" y="3136900"/>
                    <a:pt x="541020" y="2778760"/>
                  </a:cubicBezTo>
                  <a:cubicBezTo>
                    <a:pt x="467360" y="2227580"/>
                    <a:pt x="521970" y="935990"/>
                    <a:pt x="541020" y="636270"/>
                  </a:cubicBezTo>
                  <a:cubicBezTo>
                    <a:pt x="546100" y="556260"/>
                    <a:pt x="547370" y="533400"/>
                    <a:pt x="558800" y="483870"/>
                  </a:cubicBezTo>
                  <a:cubicBezTo>
                    <a:pt x="571500" y="434340"/>
                    <a:pt x="589280" y="386080"/>
                    <a:pt x="613410" y="340360"/>
                  </a:cubicBezTo>
                  <a:cubicBezTo>
                    <a:pt x="636270" y="295910"/>
                    <a:pt x="666750" y="252730"/>
                    <a:pt x="699770" y="214630"/>
                  </a:cubicBezTo>
                  <a:cubicBezTo>
                    <a:pt x="734060" y="176530"/>
                    <a:pt x="773430" y="142240"/>
                    <a:pt x="815340" y="113030"/>
                  </a:cubicBezTo>
                  <a:cubicBezTo>
                    <a:pt x="855980" y="85090"/>
                    <a:pt x="902970" y="59690"/>
                    <a:pt x="949960" y="41910"/>
                  </a:cubicBezTo>
                  <a:cubicBezTo>
                    <a:pt x="998220" y="24130"/>
                    <a:pt x="1049020" y="11430"/>
                    <a:pt x="1098550" y="5080"/>
                  </a:cubicBezTo>
                  <a:cubicBezTo>
                    <a:pt x="1149350" y="0"/>
                    <a:pt x="1201420" y="0"/>
                    <a:pt x="1252220" y="5080"/>
                  </a:cubicBezTo>
                  <a:cubicBezTo>
                    <a:pt x="1303020" y="11430"/>
                    <a:pt x="1353820" y="24130"/>
                    <a:pt x="1400810" y="41910"/>
                  </a:cubicBezTo>
                  <a:cubicBezTo>
                    <a:pt x="1447800" y="59690"/>
                    <a:pt x="1494790" y="85090"/>
                    <a:pt x="1536700" y="113030"/>
                  </a:cubicBezTo>
                  <a:cubicBezTo>
                    <a:pt x="1578610" y="142240"/>
                    <a:pt x="1617980" y="176530"/>
                    <a:pt x="1651000" y="214630"/>
                  </a:cubicBezTo>
                  <a:cubicBezTo>
                    <a:pt x="1684020" y="252730"/>
                    <a:pt x="1714500" y="295910"/>
                    <a:pt x="1737360" y="340360"/>
                  </a:cubicBezTo>
                  <a:cubicBezTo>
                    <a:pt x="1761490" y="386080"/>
                    <a:pt x="1780540" y="434340"/>
                    <a:pt x="1791970" y="483870"/>
                  </a:cubicBezTo>
                  <a:cubicBezTo>
                    <a:pt x="1804670" y="533400"/>
                    <a:pt x="1811020" y="636270"/>
                    <a:pt x="1811020" y="63627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id="39" name="Group 39"/>
          <p:cNvGrpSpPr/>
          <p:nvPr/>
        </p:nvGrpSpPr>
        <p:grpSpPr>
          <a:xfrm>
            <a:off x="440055" y="6246495"/>
            <a:ext cx="4189095" cy="2905125"/>
            <a:chOff x="0" y="0"/>
            <a:chExt cx="5585460" cy="3873500"/>
          </a:xfrm>
        </p:grpSpPr>
        <p:sp>
          <p:nvSpPr>
            <p:cNvPr id="40" name="Freeform 40"/>
            <p:cNvSpPr/>
            <p:nvPr/>
          </p:nvSpPr>
          <p:spPr>
            <a:xfrm>
              <a:off x="44450" y="17780"/>
              <a:ext cx="5623560" cy="3830320"/>
            </a:xfrm>
            <a:custGeom>
              <a:avLst/>
              <a:gdLst/>
              <a:ahLst/>
              <a:cxnLst/>
              <a:rect l="l" t="t" r="r" b="b"/>
              <a:pathLst>
                <a:path w="5623560" h="3830320">
                  <a:moveTo>
                    <a:pt x="636270" y="227330"/>
                  </a:moveTo>
                  <a:cubicBezTo>
                    <a:pt x="1747520" y="196850"/>
                    <a:pt x="1946910" y="209550"/>
                    <a:pt x="2161540" y="199390"/>
                  </a:cubicBezTo>
                  <a:cubicBezTo>
                    <a:pt x="2377440" y="190500"/>
                    <a:pt x="2555240" y="154940"/>
                    <a:pt x="2806700" y="143510"/>
                  </a:cubicBezTo>
                  <a:cubicBezTo>
                    <a:pt x="3162300" y="128270"/>
                    <a:pt x="3736340" y="172720"/>
                    <a:pt x="4097020" y="143510"/>
                  </a:cubicBezTo>
                  <a:cubicBezTo>
                    <a:pt x="4361180" y="121920"/>
                    <a:pt x="4564380" y="0"/>
                    <a:pt x="4777740" y="33020"/>
                  </a:cubicBezTo>
                  <a:cubicBezTo>
                    <a:pt x="4984750" y="63500"/>
                    <a:pt x="5245100" y="168910"/>
                    <a:pt x="5363210" y="322580"/>
                  </a:cubicBezTo>
                  <a:cubicBezTo>
                    <a:pt x="5481320" y="476250"/>
                    <a:pt x="5462270" y="684530"/>
                    <a:pt x="5488940" y="953770"/>
                  </a:cubicBezTo>
                  <a:cubicBezTo>
                    <a:pt x="5535930" y="1424940"/>
                    <a:pt x="5623560" y="2423160"/>
                    <a:pt x="5488940" y="2910840"/>
                  </a:cubicBezTo>
                  <a:cubicBezTo>
                    <a:pt x="5398770" y="3238500"/>
                    <a:pt x="5243830" y="3531870"/>
                    <a:pt x="5036820" y="3671570"/>
                  </a:cubicBezTo>
                  <a:cubicBezTo>
                    <a:pt x="4856480" y="3793490"/>
                    <a:pt x="4591050" y="3757930"/>
                    <a:pt x="4364990" y="3774440"/>
                  </a:cubicBezTo>
                  <a:cubicBezTo>
                    <a:pt x="4137660" y="3792220"/>
                    <a:pt x="3907790" y="3770630"/>
                    <a:pt x="3676650" y="3775710"/>
                  </a:cubicBezTo>
                  <a:cubicBezTo>
                    <a:pt x="3440430" y="3779520"/>
                    <a:pt x="3260090" y="3797300"/>
                    <a:pt x="2960370" y="3803650"/>
                  </a:cubicBezTo>
                  <a:cubicBezTo>
                    <a:pt x="2453640" y="3813810"/>
                    <a:pt x="1243330" y="3830320"/>
                    <a:pt x="918210" y="3803650"/>
                  </a:cubicBezTo>
                  <a:cubicBezTo>
                    <a:pt x="814070" y="3794760"/>
                    <a:pt x="778510" y="3792220"/>
                    <a:pt x="715010" y="3770630"/>
                  </a:cubicBezTo>
                  <a:cubicBezTo>
                    <a:pt x="650240" y="3749040"/>
                    <a:pt x="586740" y="3714750"/>
                    <a:pt x="533400" y="3674110"/>
                  </a:cubicBezTo>
                  <a:cubicBezTo>
                    <a:pt x="480060" y="3633470"/>
                    <a:pt x="430530" y="3581400"/>
                    <a:pt x="392430" y="3524250"/>
                  </a:cubicBezTo>
                  <a:cubicBezTo>
                    <a:pt x="354330" y="3468370"/>
                    <a:pt x="323850" y="3403600"/>
                    <a:pt x="306070" y="3338830"/>
                  </a:cubicBezTo>
                  <a:cubicBezTo>
                    <a:pt x="287020" y="3272790"/>
                    <a:pt x="279400" y="3201670"/>
                    <a:pt x="283210" y="3134360"/>
                  </a:cubicBezTo>
                  <a:cubicBezTo>
                    <a:pt x="287020" y="3067050"/>
                    <a:pt x="302260" y="2995930"/>
                    <a:pt x="327660" y="2933700"/>
                  </a:cubicBezTo>
                  <a:cubicBezTo>
                    <a:pt x="353060" y="2870200"/>
                    <a:pt x="389890" y="2809240"/>
                    <a:pt x="433070" y="2757170"/>
                  </a:cubicBezTo>
                  <a:cubicBezTo>
                    <a:pt x="477520" y="2706370"/>
                    <a:pt x="532130" y="2659380"/>
                    <a:pt x="590550" y="2623820"/>
                  </a:cubicBezTo>
                  <a:cubicBezTo>
                    <a:pt x="647700" y="2589530"/>
                    <a:pt x="715010" y="2562860"/>
                    <a:pt x="781050" y="2548890"/>
                  </a:cubicBezTo>
                  <a:cubicBezTo>
                    <a:pt x="847090" y="2533650"/>
                    <a:pt x="919480" y="2529840"/>
                    <a:pt x="986790" y="2537460"/>
                  </a:cubicBezTo>
                  <a:cubicBezTo>
                    <a:pt x="1054100" y="2545080"/>
                    <a:pt x="1122680" y="2564130"/>
                    <a:pt x="1183640" y="2592070"/>
                  </a:cubicBezTo>
                  <a:cubicBezTo>
                    <a:pt x="1245870" y="2620010"/>
                    <a:pt x="1305560" y="2660650"/>
                    <a:pt x="1353820" y="2707640"/>
                  </a:cubicBezTo>
                  <a:cubicBezTo>
                    <a:pt x="1403350" y="2754630"/>
                    <a:pt x="1446530" y="2811780"/>
                    <a:pt x="1478280" y="2871470"/>
                  </a:cubicBezTo>
                  <a:cubicBezTo>
                    <a:pt x="1510030" y="2931160"/>
                    <a:pt x="1532890" y="2999740"/>
                    <a:pt x="1544320" y="3065780"/>
                  </a:cubicBezTo>
                  <a:cubicBezTo>
                    <a:pt x="1555750" y="3133090"/>
                    <a:pt x="1555750" y="3204210"/>
                    <a:pt x="1544320" y="3271520"/>
                  </a:cubicBezTo>
                  <a:cubicBezTo>
                    <a:pt x="1532890" y="3337560"/>
                    <a:pt x="1510030" y="3406140"/>
                    <a:pt x="1478280" y="3465830"/>
                  </a:cubicBezTo>
                  <a:cubicBezTo>
                    <a:pt x="1446530" y="3525520"/>
                    <a:pt x="1403350" y="3582670"/>
                    <a:pt x="1353820" y="3629660"/>
                  </a:cubicBezTo>
                  <a:cubicBezTo>
                    <a:pt x="1305560" y="3676650"/>
                    <a:pt x="1245870" y="3716020"/>
                    <a:pt x="1183640" y="3745230"/>
                  </a:cubicBezTo>
                  <a:cubicBezTo>
                    <a:pt x="1122680" y="3773170"/>
                    <a:pt x="1052830" y="3792220"/>
                    <a:pt x="985520" y="3799840"/>
                  </a:cubicBezTo>
                  <a:cubicBezTo>
                    <a:pt x="919480" y="3807460"/>
                    <a:pt x="847090" y="3803650"/>
                    <a:pt x="781050" y="3788410"/>
                  </a:cubicBezTo>
                  <a:cubicBezTo>
                    <a:pt x="715010" y="3774440"/>
                    <a:pt x="647700" y="3747770"/>
                    <a:pt x="590550" y="3712210"/>
                  </a:cubicBezTo>
                  <a:cubicBezTo>
                    <a:pt x="532130" y="3677920"/>
                    <a:pt x="477520" y="3630930"/>
                    <a:pt x="433070" y="3578860"/>
                  </a:cubicBezTo>
                  <a:cubicBezTo>
                    <a:pt x="389890" y="3528060"/>
                    <a:pt x="353060" y="3465830"/>
                    <a:pt x="327660" y="3403600"/>
                  </a:cubicBezTo>
                  <a:cubicBezTo>
                    <a:pt x="302260" y="3340100"/>
                    <a:pt x="287020" y="3270250"/>
                    <a:pt x="283210" y="3202940"/>
                  </a:cubicBezTo>
                  <a:cubicBezTo>
                    <a:pt x="279400" y="3135630"/>
                    <a:pt x="288290" y="3063240"/>
                    <a:pt x="306070" y="2998470"/>
                  </a:cubicBezTo>
                  <a:cubicBezTo>
                    <a:pt x="323850" y="2933700"/>
                    <a:pt x="354330" y="2867660"/>
                    <a:pt x="392430" y="2811780"/>
                  </a:cubicBezTo>
                  <a:cubicBezTo>
                    <a:pt x="430530" y="2755900"/>
                    <a:pt x="480060" y="2703830"/>
                    <a:pt x="533400" y="2663190"/>
                  </a:cubicBezTo>
                  <a:cubicBezTo>
                    <a:pt x="586740" y="2622550"/>
                    <a:pt x="651510" y="2588260"/>
                    <a:pt x="715010" y="2566670"/>
                  </a:cubicBezTo>
                  <a:cubicBezTo>
                    <a:pt x="778510" y="2545080"/>
                    <a:pt x="812800" y="2542540"/>
                    <a:pt x="918210" y="2533650"/>
                  </a:cubicBezTo>
                  <a:cubicBezTo>
                    <a:pt x="1271270" y="2504440"/>
                    <a:pt x="2675890" y="2547620"/>
                    <a:pt x="3252470" y="2536190"/>
                  </a:cubicBezTo>
                  <a:cubicBezTo>
                    <a:pt x="3591560" y="2529840"/>
                    <a:pt x="3806190" y="2522220"/>
                    <a:pt x="4060190" y="2505710"/>
                  </a:cubicBezTo>
                  <a:cubicBezTo>
                    <a:pt x="4288790" y="2490470"/>
                    <a:pt x="4672330" y="2376170"/>
                    <a:pt x="4707890" y="2447290"/>
                  </a:cubicBezTo>
                  <a:cubicBezTo>
                    <a:pt x="4744720" y="2523490"/>
                    <a:pt x="4312920" y="3013710"/>
                    <a:pt x="4218940" y="2976880"/>
                  </a:cubicBezTo>
                  <a:cubicBezTo>
                    <a:pt x="4094480" y="2928620"/>
                    <a:pt x="4189730" y="2040890"/>
                    <a:pt x="4218940" y="1685290"/>
                  </a:cubicBezTo>
                  <a:cubicBezTo>
                    <a:pt x="4240530" y="1432560"/>
                    <a:pt x="4199890" y="1137920"/>
                    <a:pt x="4326890" y="1041400"/>
                  </a:cubicBezTo>
                  <a:cubicBezTo>
                    <a:pt x="4456430" y="943610"/>
                    <a:pt x="4991100" y="1056640"/>
                    <a:pt x="4998720" y="1112520"/>
                  </a:cubicBezTo>
                  <a:cubicBezTo>
                    <a:pt x="5007610" y="1174750"/>
                    <a:pt x="4535170" y="1357630"/>
                    <a:pt x="4243070" y="1413510"/>
                  </a:cubicBezTo>
                  <a:cubicBezTo>
                    <a:pt x="3873500" y="1484630"/>
                    <a:pt x="3303270" y="1398270"/>
                    <a:pt x="2942590" y="1413510"/>
                  </a:cubicBezTo>
                  <a:cubicBezTo>
                    <a:pt x="2682240" y="1423670"/>
                    <a:pt x="2494280" y="1470660"/>
                    <a:pt x="2274570" y="1469390"/>
                  </a:cubicBezTo>
                  <a:cubicBezTo>
                    <a:pt x="2059940" y="1469390"/>
                    <a:pt x="1861820" y="1409700"/>
                    <a:pt x="1638300" y="1412240"/>
                  </a:cubicBezTo>
                  <a:cubicBezTo>
                    <a:pt x="1388110" y="1413510"/>
                    <a:pt x="1026160" y="1488440"/>
                    <a:pt x="847090" y="1497330"/>
                  </a:cubicBezTo>
                  <a:cubicBezTo>
                    <a:pt x="754380" y="1502410"/>
                    <a:pt x="701040" y="1501140"/>
                    <a:pt x="636270" y="1497330"/>
                  </a:cubicBezTo>
                  <a:cubicBezTo>
                    <a:pt x="581660" y="1494790"/>
                    <a:pt x="533400" y="1490980"/>
                    <a:pt x="483870" y="1479550"/>
                  </a:cubicBezTo>
                  <a:cubicBezTo>
                    <a:pt x="435610" y="1466850"/>
                    <a:pt x="386080" y="1449070"/>
                    <a:pt x="341630" y="1424940"/>
                  </a:cubicBezTo>
                  <a:cubicBezTo>
                    <a:pt x="295910" y="1400810"/>
                    <a:pt x="252730" y="1371600"/>
                    <a:pt x="215900" y="1338580"/>
                  </a:cubicBezTo>
                  <a:cubicBezTo>
                    <a:pt x="177800" y="1304290"/>
                    <a:pt x="142240" y="1264920"/>
                    <a:pt x="114300" y="1223010"/>
                  </a:cubicBezTo>
                  <a:cubicBezTo>
                    <a:pt x="85090" y="1181100"/>
                    <a:pt x="60960" y="1135380"/>
                    <a:pt x="43180" y="1088390"/>
                  </a:cubicBezTo>
                  <a:cubicBezTo>
                    <a:pt x="24130" y="1040130"/>
                    <a:pt x="12700" y="989330"/>
                    <a:pt x="6350" y="939800"/>
                  </a:cubicBezTo>
                  <a:cubicBezTo>
                    <a:pt x="0" y="889000"/>
                    <a:pt x="0" y="836930"/>
                    <a:pt x="6350" y="786130"/>
                  </a:cubicBezTo>
                  <a:cubicBezTo>
                    <a:pt x="12700" y="735330"/>
                    <a:pt x="24130" y="684530"/>
                    <a:pt x="43180" y="637540"/>
                  </a:cubicBezTo>
                  <a:cubicBezTo>
                    <a:pt x="60960" y="590550"/>
                    <a:pt x="85090" y="543560"/>
                    <a:pt x="114300" y="501650"/>
                  </a:cubicBezTo>
                  <a:cubicBezTo>
                    <a:pt x="142240" y="459740"/>
                    <a:pt x="177800" y="420370"/>
                    <a:pt x="215900" y="387350"/>
                  </a:cubicBezTo>
                  <a:cubicBezTo>
                    <a:pt x="252730" y="354330"/>
                    <a:pt x="295910" y="323850"/>
                    <a:pt x="341630" y="300990"/>
                  </a:cubicBezTo>
                  <a:cubicBezTo>
                    <a:pt x="386080" y="276860"/>
                    <a:pt x="435610" y="257810"/>
                    <a:pt x="483870" y="246380"/>
                  </a:cubicBezTo>
                  <a:cubicBezTo>
                    <a:pt x="533400" y="233680"/>
                    <a:pt x="636270" y="227330"/>
                    <a:pt x="636270" y="22733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id="41" name="Group 41"/>
          <p:cNvGrpSpPr/>
          <p:nvPr/>
        </p:nvGrpSpPr>
        <p:grpSpPr>
          <a:xfrm>
            <a:off x="-280988" y="6118860"/>
            <a:ext cx="4887278" cy="3580447"/>
            <a:chOff x="0" y="0"/>
            <a:chExt cx="6516370" cy="4773930"/>
          </a:xfrm>
        </p:grpSpPr>
        <p:sp>
          <p:nvSpPr>
            <p:cNvPr id="42" name="Freeform 42"/>
            <p:cNvSpPr/>
            <p:nvPr/>
          </p:nvSpPr>
          <p:spPr>
            <a:xfrm>
              <a:off x="43180" y="50800"/>
              <a:ext cx="6530340" cy="4681220"/>
            </a:xfrm>
            <a:custGeom>
              <a:avLst/>
              <a:gdLst/>
              <a:ahLst/>
              <a:cxnLst/>
              <a:rect l="l" t="t" r="r" b="b"/>
              <a:pathLst>
                <a:path w="6530340" h="4681220">
                  <a:moveTo>
                    <a:pt x="7620" y="633730"/>
                  </a:moveTo>
                  <a:cubicBezTo>
                    <a:pt x="21590" y="543560"/>
                    <a:pt x="19050" y="515620"/>
                    <a:pt x="22860" y="497840"/>
                  </a:cubicBezTo>
                  <a:cubicBezTo>
                    <a:pt x="25400" y="485140"/>
                    <a:pt x="33020" y="476250"/>
                    <a:pt x="35560" y="466090"/>
                  </a:cubicBezTo>
                  <a:cubicBezTo>
                    <a:pt x="38100" y="454660"/>
                    <a:pt x="36830" y="444500"/>
                    <a:pt x="40640" y="431800"/>
                  </a:cubicBezTo>
                  <a:cubicBezTo>
                    <a:pt x="46990" y="414020"/>
                    <a:pt x="63500" y="391160"/>
                    <a:pt x="73660" y="370840"/>
                  </a:cubicBezTo>
                  <a:cubicBezTo>
                    <a:pt x="82550" y="350520"/>
                    <a:pt x="88900" y="322580"/>
                    <a:pt x="99060" y="307340"/>
                  </a:cubicBezTo>
                  <a:cubicBezTo>
                    <a:pt x="105410" y="295910"/>
                    <a:pt x="114300" y="289560"/>
                    <a:pt x="121920" y="280670"/>
                  </a:cubicBezTo>
                  <a:cubicBezTo>
                    <a:pt x="128270" y="270510"/>
                    <a:pt x="129540" y="260350"/>
                    <a:pt x="137160" y="250190"/>
                  </a:cubicBezTo>
                  <a:cubicBezTo>
                    <a:pt x="148590" y="234950"/>
                    <a:pt x="171450" y="219710"/>
                    <a:pt x="187960" y="203200"/>
                  </a:cubicBezTo>
                  <a:cubicBezTo>
                    <a:pt x="203200" y="185420"/>
                    <a:pt x="217170" y="162560"/>
                    <a:pt x="232410" y="149860"/>
                  </a:cubicBezTo>
                  <a:cubicBezTo>
                    <a:pt x="242570" y="142240"/>
                    <a:pt x="252730" y="139700"/>
                    <a:pt x="261620" y="132080"/>
                  </a:cubicBezTo>
                  <a:cubicBezTo>
                    <a:pt x="270510" y="125730"/>
                    <a:pt x="275590" y="115570"/>
                    <a:pt x="287020" y="109220"/>
                  </a:cubicBezTo>
                  <a:cubicBezTo>
                    <a:pt x="302260" y="97790"/>
                    <a:pt x="328930" y="90170"/>
                    <a:pt x="349250" y="80010"/>
                  </a:cubicBezTo>
                  <a:cubicBezTo>
                    <a:pt x="369570" y="68580"/>
                    <a:pt x="391160" y="50800"/>
                    <a:pt x="407670" y="44450"/>
                  </a:cubicBezTo>
                  <a:cubicBezTo>
                    <a:pt x="420370" y="39370"/>
                    <a:pt x="430530" y="40640"/>
                    <a:pt x="441960" y="36830"/>
                  </a:cubicBezTo>
                  <a:cubicBezTo>
                    <a:pt x="452120" y="33020"/>
                    <a:pt x="459740" y="25400"/>
                    <a:pt x="473710" y="22860"/>
                  </a:cubicBezTo>
                  <a:cubicBezTo>
                    <a:pt x="491490" y="17780"/>
                    <a:pt x="519430" y="19050"/>
                    <a:pt x="541020" y="15240"/>
                  </a:cubicBezTo>
                  <a:cubicBezTo>
                    <a:pt x="563880" y="11430"/>
                    <a:pt x="590550" y="1270"/>
                    <a:pt x="608330" y="0"/>
                  </a:cubicBezTo>
                  <a:cubicBezTo>
                    <a:pt x="622300" y="0"/>
                    <a:pt x="631190" y="3810"/>
                    <a:pt x="642620" y="3810"/>
                  </a:cubicBezTo>
                  <a:cubicBezTo>
                    <a:pt x="654050" y="3810"/>
                    <a:pt x="664210" y="0"/>
                    <a:pt x="676910" y="0"/>
                  </a:cubicBezTo>
                  <a:cubicBezTo>
                    <a:pt x="695960" y="1270"/>
                    <a:pt x="722630" y="11430"/>
                    <a:pt x="744220" y="15240"/>
                  </a:cubicBezTo>
                  <a:cubicBezTo>
                    <a:pt x="767080" y="19050"/>
                    <a:pt x="795020" y="17780"/>
                    <a:pt x="812800" y="22860"/>
                  </a:cubicBezTo>
                  <a:cubicBezTo>
                    <a:pt x="825500" y="26670"/>
                    <a:pt x="833120" y="33020"/>
                    <a:pt x="844550" y="36830"/>
                  </a:cubicBezTo>
                  <a:cubicBezTo>
                    <a:pt x="854710" y="40640"/>
                    <a:pt x="866140" y="39370"/>
                    <a:pt x="877570" y="44450"/>
                  </a:cubicBezTo>
                  <a:cubicBezTo>
                    <a:pt x="895350" y="50800"/>
                    <a:pt x="916940" y="68580"/>
                    <a:pt x="937260" y="80010"/>
                  </a:cubicBezTo>
                  <a:cubicBezTo>
                    <a:pt x="957580" y="90170"/>
                    <a:pt x="984250" y="97790"/>
                    <a:pt x="999490" y="109220"/>
                  </a:cubicBezTo>
                  <a:cubicBezTo>
                    <a:pt x="1010920" y="116840"/>
                    <a:pt x="1016000" y="125730"/>
                    <a:pt x="1024890" y="132080"/>
                  </a:cubicBezTo>
                  <a:cubicBezTo>
                    <a:pt x="1033780" y="139700"/>
                    <a:pt x="1043940" y="142240"/>
                    <a:pt x="1054100" y="149860"/>
                  </a:cubicBezTo>
                  <a:cubicBezTo>
                    <a:pt x="1068070" y="162560"/>
                    <a:pt x="1083310" y="186690"/>
                    <a:pt x="1098550" y="203200"/>
                  </a:cubicBezTo>
                  <a:cubicBezTo>
                    <a:pt x="1113790" y="219710"/>
                    <a:pt x="1136650" y="234950"/>
                    <a:pt x="1148080" y="250190"/>
                  </a:cubicBezTo>
                  <a:cubicBezTo>
                    <a:pt x="1156970" y="260350"/>
                    <a:pt x="1158240" y="271780"/>
                    <a:pt x="1164590" y="280670"/>
                  </a:cubicBezTo>
                  <a:cubicBezTo>
                    <a:pt x="1170940" y="289560"/>
                    <a:pt x="1179830" y="295910"/>
                    <a:pt x="1187450" y="307340"/>
                  </a:cubicBezTo>
                  <a:cubicBezTo>
                    <a:pt x="1196340" y="322580"/>
                    <a:pt x="1202690" y="350520"/>
                    <a:pt x="1212850" y="370840"/>
                  </a:cubicBezTo>
                  <a:cubicBezTo>
                    <a:pt x="1221740" y="391160"/>
                    <a:pt x="1238250" y="414020"/>
                    <a:pt x="1244600" y="431800"/>
                  </a:cubicBezTo>
                  <a:cubicBezTo>
                    <a:pt x="1248410" y="444500"/>
                    <a:pt x="1247140" y="454660"/>
                    <a:pt x="1250950" y="466090"/>
                  </a:cubicBezTo>
                  <a:cubicBezTo>
                    <a:pt x="1253490" y="476250"/>
                    <a:pt x="1259840" y="485140"/>
                    <a:pt x="1263650" y="497840"/>
                  </a:cubicBezTo>
                  <a:cubicBezTo>
                    <a:pt x="1267460" y="515620"/>
                    <a:pt x="1264920" y="543560"/>
                    <a:pt x="1267460" y="566420"/>
                  </a:cubicBezTo>
                  <a:cubicBezTo>
                    <a:pt x="1268730" y="589280"/>
                    <a:pt x="1277620" y="635000"/>
                    <a:pt x="1277620" y="635000"/>
                  </a:cubicBezTo>
                  <a:cubicBezTo>
                    <a:pt x="1277620" y="635000"/>
                    <a:pt x="1277620" y="633730"/>
                    <a:pt x="1277620" y="633730"/>
                  </a:cubicBezTo>
                  <a:cubicBezTo>
                    <a:pt x="1277620" y="633730"/>
                    <a:pt x="1277620" y="1038860"/>
                    <a:pt x="1277620" y="1245870"/>
                  </a:cubicBezTo>
                  <a:cubicBezTo>
                    <a:pt x="1277620" y="1459230"/>
                    <a:pt x="1277620" y="1731010"/>
                    <a:pt x="1277620" y="1896110"/>
                  </a:cubicBezTo>
                  <a:cubicBezTo>
                    <a:pt x="1277620" y="1998980"/>
                    <a:pt x="1271270" y="2146300"/>
                    <a:pt x="1277620" y="2146300"/>
                  </a:cubicBezTo>
                  <a:cubicBezTo>
                    <a:pt x="1287780" y="2146300"/>
                    <a:pt x="1261110" y="1764030"/>
                    <a:pt x="1347470" y="1604010"/>
                  </a:cubicBezTo>
                  <a:cubicBezTo>
                    <a:pt x="1449070" y="1418590"/>
                    <a:pt x="1699260" y="1219200"/>
                    <a:pt x="1907540" y="1132840"/>
                  </a:cubicBezTo>
                  <a:cubicBezTo>
                    <a:pt x="2103120" y="1050290"/>
                    <a:pt x="2330450" y="1075690"/>
                    <a:pt x="2550160" y="1070610"/>
                  </a:cubicBezTo>
                  <a:cubicBezTo>
                    <a:pt x="2781300" y="1065530"/>
                    <a:pt x="3034030" y="1057910"/>
                    <a:pt x="3260090" y="1104900"/>
                  </a:cubicBezTo>
                  <a:cubicBezTo>
                    <a:pt x="3481070" y="1149350"/>
                    <a:pt x="3677920" y="1309370"/>
                    <a:pt x="3892550" y="1339850"/>
                  </a:cubicBezTo>
                  <a:cubicBezTo>
                    <a:pt x="4102100" y="1369060"/>
                    <a:pt x="4300220" y="1267460"/>
                    <a:pt x="4531360" y="1292860"/>
                  </a:cubicBezTo>
                  <a:cubicBezTo>
                    <a:pt x="4818380" y="1324610"/>
                    <a:pt x="5306060" y="1391920"/>
                    <a:pt x="5477510" y="1577340"/>
                  </a:cubicBezTo>
                  <a:cubicBezTo>
                    <a:pt x="5614670" y="1727200"/>
                    <a:pt x="5631180" y="1998980"/>
                    <a:pt x="5608320" y="2204720"/>
                  </a:cubicBezTo>
                  <a:cubicBezTo>
                    <a:pt x="5584190" y="2415540"/>
                    <a:pt x="5478780" y="2701290"/>
                    <a:pt x="5322570" y="2825750"/>
                  </a:cubicBezTo>
                  <a:cubicBezTo>
                    <a:pt x="5171440" y="2946400"/>
                    <a:pt x="4911090" y="2934970"/>
                    <a:pt x="4699000" y="2956560"/>
                  </a:cubicBezTo>
                  <a:cubicBezTo>
                    <a:pt x="4481830" y="2979420"/>
                    <a:pt x="4169410" y="2956560"/>
                    <a:pt x="4033520" y="2956560"/>
                  </a:cubicBezTo>
                  <a:cubicBezTo>
                    <a:pt x="3973830" y="2956560"/>
                    <a:pt x="3910330" y="2938780"/>
                    <a:pt x="3903980" y="2956560"/>
                  </a:cubicBezTo>
                  <a:cubicBezTo>
                    <a:pt x="3892550" y="2987040"/>
                    <a:pt x="4060190" y="3136900"/>
                    <a:pt x="4179570" y="3204210"/>
                  </a:cubicBezTo>
                  <a:cubicBezTo>
                    <a:pt x="4337050" y="3295650"/>
                    <a:pt x="4732020" y="3390900"/>
                    <a:pt x="4798060" y="3401060"/>
                  </a:cubicBezTo>
                  <a:cubicBezTo>
                    <a:pt x="4809490" y="3403600"/>
                    <a:pt x="4809490" y="3401060"/>
                    <a:pt x="4819650" y="3401060"/>
                  </a:cubicBezTo>
                  <a:cubicBezTo>
                    <a:pt x="4838700" y="3402330"/>
                    <a:pt x="4862830" y="3404870"/>
                    <a:pt x="4903470" y="3403600"/>
                  </a:cubicBezTo>
                  <a:cubicBezTo>
                    <a:pt x="5006340" y="3402330"/>
                    <a:pt x="5248910" y="3365500"/>
                    <a:pt x="5458460" y="3373120"/>
                  </a:cubicBezTo>
                  <a:cubicBezTo>
                    <a:pt x="5732780" y="3384550"/>
                    <a:pt x="6266180" y="3335020"/>
                    <a:pt x="6410960" y="3497580"/>
                  </a:cubicBezTo>
                  <a:cubicBezTo>
                    <a:pt x="6530340" y="3632200"/>
                    <a:pt x="6504940" y="3964940"/>
                    <a:pt x="6422390" y="4144010"/>
                  </a:cubicBezTo>
                  <a:cubicBezTo>
                    <a:pt x="6336030" y="4329430"/>
                    <a:pt x="6090920" y="4497070"/>
                    <a:pt x="5887720" y="4583430"/>
                  </a:cubicBezTo>
                  <a:cubicBezTo>
                    <a:pt x="5684520" y="4671060"/>
                    <a:pt x="5430520" y="4652010"/>
                    <a:pt x="5204460" y="4665980"/>
                  </a:cubicBezTo>
                  <a:cubicBezTo>
                    <a:pt x="4980940" y="4681220"/>
                    <a:pt x="4765040" y="4671060"/>
                    <a:pt x="4538980" y="4672330"/>
                  </a:cubicBezTo>
                  <a:cubicBezTo>
                    <a:pt x="4300220" y="4672330"/>
                    <a:pt x="4048760" y="4672330"/>
                    <a:pt x="3808730" y="4672330"/>
                  </a:cubicBezTo>
                  <a:cubicBezTo>
                    <a:pt x="3575050" y="4672330"/>
                    <a:pt x="3351530" y="4678680"/>
                    <a:pt x="3115310" y="4672330"/>
                  </a:cubicBezTo>
                  <a:cubicBezTo>
                    <a:pt x="2866390" y="4664710"/>
                    <a:pt x="2593340" y="4646930"/>
                    <a:pt x="2349500" y="4626610"/>
                  </a:cubicBezTo>
                  <a:cubicBezTo>
                    <a:pt x="2128520" y="4608830"/>
                    <a:pt x="1922780" y="4598670"/>
                    <a:pt x="1714500" y="4559300"/>
                  </a:cubicBezTo>
                  <a:cubicBezTo>
                    <a:pt x="1506220" y="4519930"/>
                    <a:pt x="1189990" y="4371340"/>
                    <a:pt x="1097280" y="4391660"/>
                  </a:cubicBezTo>
                  <a:cubicBezTo>
                    <a:pt x="1066800" y="4399280"/>
                    <a:pt x="1043940" y="4436110"/>
                    <a:pt x="1043940" y="4437380"/>
                  </a:cubicBezTo>
                  <a:cubicBezTo>
                    <a:pt x="1042670" y="4437380"/>
                    <a:pt x="998220" y="4458970"/>
                    <a:pt x="974090" y="4470400"/>
                  </a:cubicBezTo>
                  <a:cubicBezTo>
                    <a:pt x="951230" y="4481830"/>
                    <a:pt x="906780" y="4503420"/>
                    <a:pt x="905510" y="4503420"/>
                  </a:cubicBezTo>
                  <a:cubicBezTo>
                    <a:pt x="904240" y="4504690"/>
                    <a:pt x="855980" y="4514850"/>
                    <a:pt x="830580" y="4519930"/>
                  </a:cubicBezTo>
                  <a:cubicBezTo>
                    <a:pt x="806450" y="4525010"/>
                    <a:pt x="756920" y="4535170"/>
                    <a:pt x="755650" y="4536440"/>
                  </a:cubicBezTo>
                  <a:cubicBezTo>
                    <a:pt x="754380" y="4536440"/>
                    <a:pt x="704850" y="4533900"/>
                    <a:pt x="679450" y="4533900"/>
                  </a:cubicBezTo>
                  <a:cubicBezTo>
                    <a:pt x="654050" y="4532630"/>
                    <a:pt x="604520" y="4531360"/>
                    <a:pt x="603250" y="4531360"/>
                  </a:cubicBezTo>
                  <a:cubicBezTo>
                    <a:pt x="601980" y="4531360"/>
                    <a:pt x="553720" y="4517390"/>
                    <a:pt x="529590" y="4509770"/>
                  </a:cubicBezTo>
                  <a:cubicBezTo>
                    <a:pt x="504190" y="4503420"/>
                    <a:pt x="457200" y="4490720"/>
                    <a:pt x="455930" y="4489450"/>
                  </a:cubicBezTo>
                  <a:cubicBezTo>
                    <a:pt x="454660" y="4489450"/>
                    <a:pt x="411480" y="4464050"/>
                    <a:pt x="388620" y="4452620"/>
                  </a:cubicBezTo>
                  <a:cubicBezTo>
                    <a:pt x="367030" y="4439920"/>
                    <a:pt x="323850" y="4414520"/>
                    <a:pt x="322580" y="4414520"/>
                  </a:cubicBezTo>
                  <a:cubicBezTo>
                    <a:pt x="321310" y="4413250"/>
                    <a:pt x="285750" y="4378960"/>
                    <a:pt x="266700" y="4361180"/>
                  </a:cubicBezTo>
                  <a:cubicBezTo>
                    <a:pt x="247650" y="4344670"/>
                    <a:pt x="212090" y="4310380"/>
                    <a:pt x="210820" y="4309110"/>
                  </a:cubicBezTo>
                  <a:cubicBezTo>
                    <a:pt x="210820" y="4307840"/>
                    <a:pt x="182880" y="4265930"/>
                    <a:pt x="170180" y="4244340"/>
                  </a:cubicBezTo>
                  <a:cubicBezTo>
                    <a:pt x="156210" y="4224020"/>
                    <a:pt x="128270" y="4180840"/>
                    <a:pt x="128270" y="4180840"/>
                  </a:cubicBezTo>
                  <a:cubicBezTo>
                    <a:pt x="128270" y="4179570"/>
                    <a:pt x="111760" y="4132580"/>
                    <a:pt x="102870" y="4108450"/>
                  </a:cubicBezTo>
                  <a:cubicBezTo>
                    <a:pt x="95250" y="4084320"/>
                    <a:pt x="78740" y="4037330"/>
                    <a:pt x="78740" y="4036060"/>
                  </a:cubicBezTo>
                  <a:cubicBezTo>
                    <a:pt x="78740" y="4034790"/>
                    <a:pt x="73660" y="3985260"/>
                    <a:pt x="71120" y="3959860"/>
                  </a:cubicBezTo>
                  <a:cubicBezTo>
                    <a:pt x="69850" y="3934460"/>
                    <a:pt x="64770" y="3884930"/>
                    <a:pt x="64770" y="3883660"/>
                  </a:cubicBezTo>
                  <a:cubicBezTo>
                    <a:pt x="64770" y="3879850"/>
                    <a:pt x="17780" y="3399790"/>
                    <a:pt x="8890" y="3164840"/>
                  </a:cubicBezTo>
                  <a:cubicBezTo>
                    <a:pt x="0" y="2938780"/>
                    <a:pt x="7620" y="2720340"/>
                    <a:pt x="7620" y="2499360"/>
                  </a:cubicBezTo>
                  <a:cubicBezTo>
                    <a:pt x="7620" y="2280920"/>
                    <a:pt x="7620" y="2067560"/>
                    <a:pt x="7620" y="1850390"/>
                  </a:cubicBezTo>
                  <a:cubicBezTo>
                    <a:pt x="7620" y="1630680"/>
                    <a:pt x="7620" y="1399540"/>
                    <a:pt x="7620" y="1189990"/>
                  </a:cubicBezTo>
                  <a:cubicBezTo>
                    <a:pt x="7620" y="995680"/>
                    <a:pt x="7620" y="633730"/>
                    <a:pt x="7620" y="633730"/>
                  </a:cubicBezTo>
                  <a:moveTo>
                    <a:pt x="1195070" y="3187700"/>
                  </a:moveTo>
                  <a:cubicBezTo>
                    <a:pt x="1201420" y="3201670"/>
                    <a:pt x="1233170" y="3215640"/>
                    <a:pt x="1245870" y="3205480"/>
                  </a:cubicBezTo>
                  <a:cubicBezTo>
                    <a:pt x="1280160" y="3176270"/>
                    <a:pt x="1253490" y="2800350"/>
                    <a:pt x="1245870" y="2799080"/>
                  </a:cubicBezTo>
                  <a:cubicBezTo>
                    <a:pt x="1236980" y="2799080"/>
                    <a:pt x="1195070" y="3187700"/>
                    <a:pt x="1195070" y="3187700"/>
                  </a:cubicBezTo>
                  <a:moveTo>
                    <a:pt x="2506980" y="3371850"/>
                  </a:moveTo>
                  <a:cubicBezTo>
                    <a:pt x="2528570" y="3371850"/>
                    <a:pt x="2512060" y="3354070"/>
                    <a:pt x="2509520" y="3355340"/>
                  </a:cubicBezTo>
                  <a:cubicBezTo>
                    <a:pt x="2506980" y="3355340"/>
                    <a:pt x="2506980" y="3371850"/>
                    <a:pt x="2506980" y="337185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  <p:sp>
        <p:nvSpPr>
          <p:cNvPr id="43" name="Freeform 43"/>
          <p:cNvSpPr/>
          <p:nvPr/>
        </p:nvSpPr>
        <p:spPr>
          <a:xfrm>
            <a:off x="-1009650" y="5781675"/>
            <a:ext cx="2559703" cy="4388063"/>
          </a:xfrm>
          <a:custGeom>
            <a:avLst/>
            <a:gdLst/>
            <a:ahLst/>
            <a:cxnLst/>
            <a:rect l="l" t="t" r="r" b="b"/>
            <a:pathLst>
              <a:path w="2559703" h="4388063">
                <a:moveTo>
                  <a:pt x="0" y="0"/>
                </a:moveTo>
                <a:lnTo>
                  <a:pt x="2559703" y="0"/>
                </a:lnTo>
                <a:lnTo>
                  <a:pt x="2559703" y="4388063"/>
                </a:lnTo>
                <a:lnTo>
                  <a:pt x="0" y="438806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44" name="Freeform 44"/>
          <p:cNvSpPr/>
          <p:nvPr/>
        </p:nvSpPr>
        <p:spPr>
          <a:xfrm>
            <a:off x="1682562" y="6635115"/>
            <a:ext cx="2946588" cy="2946588"/>
          </a:xfrm>
          <a:custGeom>
            <a:avLst/>
            <a:gdLst/>
            <a:ahLst/>
            <a:cxnLst/>
            <a:rect l="l" t="t" r="r" b="b"/>
            <a:pathLst>
              <a:path w="2946588" h="2946588">
                <a:moveTo>
                  <a:pt x="0" y="0"/>
                </a:moveTo>
                <a:lnTo>
                  <a:pt x="2946588" y="0"/>
                </a:lnTo>
                <a:lnTo>
                  <a:pt x="2946588" y="2946588"/>
                </a:lnTo>
                <a:lnTo>
                  <a:pt x="0" y="294658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45" name="TextBox 45"/>
          <p:cNvSpPr txBox="1"/>
          <p:nvPr/>
        </p:nvSpPr>
        <p:spPr>
          <a:xfrm>
            <a:off x="13857974" y="2691608"/>
            <a:ext cx="4278579" cy="3548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32"/>
              </a:lnSpc>
            </a:pPr>
            <a:r>
              <a:rPr lang="en-US" sz="4023">
                <a:solidFill>
                  <a:srgbClr val="000000"/>
                </a:solidFill>
                <a:latin typeface="Canva Sans Bold"/>
              </a:rPr>
              <a:t>MSBA TEAM FINDS SOLUTION TO CLASSIFY ARTICLES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1646872" y="9661207"/>
            <a:ext cx="2405075" cy="3962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400">
                <a:solidFill>
                  <a:srgbClr val="000000"/>
                </a:solidFill>
                <a:latin typeface="Canva Sans Bold"/>
              </a:rPr>
              <a:t>Article by Rita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5111" b="-1511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>
            <a:off x="1028700" y="1009650"/>
            <a:ext cx="16230600" cy="1905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>
            <a:off x="12449355" y="1222236"/>
            <a:ext cx="4809967" cy="8036064"/>
            <a:chOff x="0" y="0"/>
            <a:chExt cx="6413290" cy="10714753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/>
            <a:srcRect l="33166" r="33166"/>
            <a:stretch>
              <a:fillRect/>
            </a:stretch>
          </p:blipFill>
          <p:spPr>
            <a:xfrm>
              <a:off x="0" y="0"/>
              <a:ext cx="6413290" cy="10714753"/>
            </a:xfrm>
            <a:prstGeom prst="rect">
              <a:avLst/>
            </a:prstGeom>
          </p:spPr>
        </p:pic>
      </p:grpSp>
      <p:sp>
        <p:nvSpPr>
          <p:cNvPr id="6" name="AutoShape 6"/>
          <p:cNvSpPr/>
          <p:nvPr/>
        </p:nvSpPr>
        <p:spPr>
          <a:xfrm>
            <a:off x="1028722" y="1019175"/>
            <a:ext cx="16230600" cy="1905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TextBox 7"/>
          <p:cNvSpPr txBox="1"/>
          <p:nvPr/>
        </p:nvSpPr>
        <p:spPr>
          <a:xfrm>
            <a:off x="11997892" y="9372600"/>
            <a:ext cx="5261408" cy="375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Quattrocento Bold"/>
              </a:rPr>
              <a:t>page 02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678" y="607695"/>
            <a:ext cx="3266434" cy="746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Quattrocento Bold"/>
              </a:rPr>
              <a:t>MSBA 315</a:t>
            </a:r>
          </a:p>
          <a:p>
            <a:pPr algn="l">
              <a:lnSpc>
                <a:spcPts val="2940"/>
              </a:lnSpc>
              <a:spcBef>
                <a:spcPct val="0"/>
              </a:spcBef>
            </a:pPr>
            <a:endParaRPr lang="en-US" sz="2100">
              <a:solidFill>
                <a:srgbClr val="000000"/>
              </a:solidFill>
              <a:latin typeface="Quattrocento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1997914" y="691515"/>
            <a:ext cx="5261408" cy="375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Quattrocento Bold"/>
              </a:rPr>
              <a:t>Wednesday, May 8, 2024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678" y="1792491"/>
            <a:ext cx="3748656" cy="953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7840"/>
              </a:lnSpc>
              <a:spcBef>
                <a:spcPct val="0"/>
              </a:spcBef>
            </a:pPr>
            <a:r>
              <a:rPr lang="en-US" sz="5600" dirty="0">
                <a:solidFill>
                  <a:srgbClr val="000000"/>
                </a:solidFill>
                <a:latin typeface="Playfair Display 1 Bold"/>
              </a:rPr>
              <a:t>PROBLEM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510805" y="653415"/>
            <a:ext cx="3266434" cy="375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Quattrocento Bold"/>
              </a:rPr>
              <a:t>Volume 101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77215" y="3160121"/>
            <a:ext cx="11420677" cy="60001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69289" lvl="1" indent="-334645" algn="just">
              <a:lnSpc>
                <a:spcPts val="4339"/>
              </a:lnSpc>
              <a:buFont typeface="Arial"/>
              <a:buChar char="•"/>
            </a:pPr>
            <a:r>
              <a:rPr lang="en-US" sz="2400" b="1" dirty="0">
                <a:solidFill>
                  <a:srgbClr val="000000"/>
                </a:solidFill>
                <a:latin typeface="Quattrocento Bold"/>
              </a:rPr>
              <a:t>Rapid Increase in Content Volume: </a:t>
            </a:r>
            <a:r>
              <a:rPr lang="en-US" sz="2400" dirty="0">
                <a:solidFill>
                  <a:srgbClr val="000000"/>
                </a:solidFill>
                <a:latin typeface="Quattrocento Bold"/>
              </a:rPr>
              <a:t>The shift to digital has significantly increased the volume of articles produced daily, creating challenges in managing and categorizing vast amounts of textual data.</a:t>
            </a:r>
          </a:p>
          <a:p>
            <a:pPr marL="334644" lvl="1" algn="just">
              <a:lnSpc>
                <a:spcPts val="4339"/>
              </a:lnSpc>
            </a:pPr>
            <a:endParaRPr lang="en-US" sz="2400" dirty="0">
              <a:solidFill>
                <a:srgbClr val="000000"/>
              </a:solidFill>
              <a:latin typeface="Quattrocento Bold"/>
            </a:endParaRPr>
          </a:p>
          <a:p>
            <a:pPr marL="669289" lvl="1" indent="-334645" algn="just">
              <a:lnSpc>
                <a:spcPts val="4339"/>
              </a:lnSpc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latin typeface="Quattrocento Bold"/>
              </a:rPr>
              <a:t>Need for Efficient Article Categorization: Accurate categorization is essential to enhance discoverability and deliver personalized content, impacting reader engagement and retention.</a:t>
            </a:r>
          </a:p>
          <a:p>
            <a:pPr marL="334644" lvl="1" algn="just">
              <a:lnSpc>
                <a:spcPts val="4339"/>
              </a:lnSpc>
            </a:pPr>
            <a:endParaRPr lang="en-US" sz="2400" dirty="0">
              <a:solidFill>
                <a:srgbClr val="000000"/>
              </a:solidFill>
              <a:latin typeface="Quattrocento Bold"/>
            </a:endParaRPr>
          </a:p>
          <a:p>
            <a:pPr marL="669289" lvl="1" indent="-334645" algn="just">
              <a:lnSpc>
                <a:spcPts val="4339"/>
              </a:lnSpc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latin typeface="Quattrocento Bold"/>
              </a:rPr>
              <a:t>Limitations of Traditional Models: Existing traditional classification models struggle to handle the complexity and scale of data, necessitating the exploration of advanced machine learning and deep learning techniques.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5111" b="-15111"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1028700" y="1009650"/>
            <a:ext cx="16230600" cy="1905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>
            <a:off x="1028678" y="1354455"/>
            <a:ext cx="16230622" cy="1897343"/>
            <a:chOff x="0" y="0"/>
            <a:chExt cx="21640830" cy="2529790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/>
            <a:srcRect t="32308" b="50145"/>
            <a:stretch>
              <a:fillRect/>
            </a:stretch>
          </p:blipFill>
          <p:spPr>
            <a:xfrm>
              <a:off x="0" y="0"/>
              <a:ext cx="21640830" cy="2529790"/>
            </a:xfrm>
            <a:prstGeom prst="rect">
              <a:avLst/>
            </a:prstGeom>
          </p:spPr>
        </p:pic>
      </p:grpSp>
      <p:sp>
        <p:nvSpPr>
          <p:cNvPr id="6" name="TextBox 6"/>
          <p:cNvSpPr txBox="1"/>
          <p:nvPr/>
        </p:nvSpPr>
        <p:spPr>
          <a:xfrm>
            <a:off x="12597964" y="9420225"/>
            <a:ext cx="5261408" cy="375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Quattrocento Bold"/>
              </a:rPr>
              <a:t>page 03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678" y="56515"/>
            <a:ext cx="16230622" cy="953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40"/>
              </a:lnSpc>
              <a:spcBef>
                <a:spcPct val="0"/>
              </a:spcBef>
            </a:pPr>
            <a:r>
              <a:rPr lang="en-US" sz="5600">
                <a:solidFill>
                  <a:srgbClr val="000000"/>
                </a:solidFill>
                <a:latin typeface="Playfair Display 1 Bold"/>
              </a:rPr>
              <a:t>OBJECTIVES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678" y="607695"/>
            <a:ext cx="3266434" cy="746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Quattrocento Bold"/>
              </a:rPr>
              <a:t>MSBA 315</a:t>
            </a:r>
          </a:p>
          <a:p>
            <a:pPr algn="l">
              <a:lnSpc>
                <a:spcPts val="2940"/>
              </a:lnSpc>
              <a:spcBef>
                <a:spcPct val="0"/>
              </a:spcBef>
            </a:pPr>
            <a:endParaRPr lang="en-US" sz="2100">
              <a:solidFill>
                <a:srgbClr val="000000"/>
              </a:solidFill>
              <a:latin typeface="Quattrocento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1997914" y="691515"/>
            <a:ext cx="5261408" cy="375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Quattrocento Bold"/>
              </a:rPr>
              <a:t>Wednesday, May 8, 2024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678" y="4155384"/>
            <a:ext cx="17259322" cy="53761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69288" lvl="1" indent="-334644">
              <a:lnSpc>
                <a:spcPts val="4339"/>
              </a:lnSpc>
              <a:buFont typeface="Arial"/>
              <a:buChar char="•"/>
            </a:pPr>
            <a:r>
              <a:rPr lang="en-US" sz="3099" dirty="0">
                <a:solidFill>
                  <a:srgbClr val="000000"/>
                </a:solidFill>
                <a:latin typeface="Quattrocento Bold"/>
              </a:rPr>
              <a:t>Enhance Text Classification: Implement and optimize advanced machine learning models to improve the accuracy of article categorization.</a:t>
            </a:r>
          </a:p>
          <a:p>
            <a:pPr marL="334644" lvl="1">
              <a:lnSpc>
                <a:spcPts val="4339"/>
              </a:lnSpc>
            </a:pPr>
            <a:endParaRPr lang="en-US" sz="3099" dirty="0">
              <a:solidFill>
                <a:srgbClr val="000000"/>
              </a:solidFill>
              <a:latin typeface="Quattrocento Bold"/>
            </a:endParaRPr>
          </a:p>
          <a:p>
            <a:pPr marL="669288" lvl="1" indent="-334644">
              <a:lnSpc>
                <a:spcPts val="4339"/>
              </a:lnSpc>
              <a:buFont typeface="Arial"/>
              <a:buChar char="•"/>
            </a:pPr>
            <a:r>
              <a:rPr lang="en-US" sz="3099" dirty="0">
                <a:solidFill>
                  <a:srgbClr val="000000"/>
                </a:solidFill>
                <a:latin typeface="Quattrocento Bold"/>
              </a:rPr>
              <a:t>Increase Content Personalization: Leverage classification insights to tailor content delivery, enhancing user engagement and satisfaction.</a:t>
            </a:r>
          </a:p>
          <a:p>
            <a:pPr marL="334644" lvl="1">
              <a:lnSpc>
                <a:spcPts val="4339"/>
              </a:lnSpc>
            </a:pPr>
            <a:endParaRPr lang="en-US" sz="3099" dirty="0">
              <a:solidFill>
                <a:srgbClr val="000000"/>
              </a:solidFill>
              <a:latin typeface="Quattrocento Bold"/>
            </a:endParaRPr>
          </a:p>
          <a:p>
            <a:pPr marL="669288" lvl="1" indent="-334644">
              <a:lnSpc>
                <a:spcPts val="4339"/>
              </a:lnSpc>
              <a:buFont typeface="Arial"/>
              <a:buChar char="•"/>
            </a:pPr>
            <a:r>
              <a:rPr lang="en-US" sz="3099" dirty="0">
                <a:solidFill>
                  <a:srgbClr val="000000"/>
                </a:solidFill>
                <a:latin typeface="Quattrocento Bold"/>
              </a:rPr>
              <a:t>Expand Analytical Capabilities: Develop a framework that can be adapted for real-time analytics and trend identification within large datasets.</a:t>
            </a:r>
          </a:p>
          <a:p>
            <a:pPr algn="l">
              <a:lnSpc>
                <a:spcPts val="3779"/>
              </a:lnSpc>
            </a:pPr>
            <a:endParaRPr lang="en-US" sz="3099" dirty="0">
              <a:solidFill>
                <a:srgbClr val="000000"/>
              </a:solidFill>
              <a:latin typeface="Quattrocento Bold"/>
            </a:endParaRPr>
          </a:p>
          <a:p>
            <a:pPr algn="l">
              <a:lnSpc>
                <a:spcPts val="3779"/>
              </a:lnSpc>
            </a:pPr>
            <a:endParaRPr lang="en-US" sz="3099" dirty="0">
              <a:solidFill>
                <a:srgbClr val="000000"/>
              </a:solidFill>
              <a:latin typeface="Quattrocento Bold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5111" b="-15111"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1028700" y="1009650"/>
            <a:ext cx="16230600" cy="1905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>
            <a:off x="13217775" y="2204542"/>
            <a:ext cx="4389785" cy="3826167"/>
            <a:chOff x="0" y="0"/>
            <a:chExt cx="5853047" cy="5101556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/>
            <a:srcRect l="665" r="665"/>
            <a:stretch>
              <a:fillRect/>
            </a:stretch>
          </p:blipFill>
          <p:spPr>
            <a:xfrm>
              <a:off x="0" y="0"/>
              <a:ext cx="5853047" cy="5101556"/>
            </a:xfrm>
            <a:prstGeom prst="rect">
              <a:avLst/>
            </a:prstGeom>
          </p:spPr>
        </p:pic>
      </p:grpSp>
      <p:sp>
        <p:nvSpPr>
          <p:cNvPr id="6" name="TextBox 6"/>
          <p:cNvSpPr txBox="1"/>
          <p:nvPr/>
        </p:nvSpPr>
        <p:spPr>
          <a:xfrm>
            <a:off x="11997892" y="9201150"/>
            <a:ext cx="5261408" cy="375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Quattrocento Bold"/>
              </a:rPr>
              <a:t>page 04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546887" y="113665"/>
            <a:ext cx="16230622" cy="953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840"/>
              </a:lnSpc>
              <a:spcBef>
                <a:spcPct val="0"/>
              </a:spcBef>
            </a:pPr>
            <a:r>
              <a:rPr lang="en-US" sz="5600">
                <a:solidFill>
                  <a:srgbClr val="000000"/>
                </a:solidFill>
                <a:latin typeface="Playfair Display 1 Bold"/>
              </a:rPr>
              <a:t>RELATED WORK DISCUSSION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678" y="607695"/>
            <a:ext cx="3266434" cy="746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Quattrocento Bold"/>
              </a:rPr>
              <a:t>MSBA 315</a:t>
            </a:r>
          </a:p>
          <a:p>
            <a:pPr algn="l">
              <a:lnSpc>
                <a:spcPts val="2940"/>
              </a:lnSpc>
              <a:spcBef>
                <a:spcPct val="0"/>
              </a:spcBef>
            </a:pPr>
            <a:endParaRPr lang="en-US" sz="2100">
              <a:solidFill>
                <a:srgbClr val="000000"/>
              </a:solidFill>
              <a:latin typeface="Quattrocento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1997914" y="691515"/>
            <a:ext cx="5261408" cy="375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Quattrocento Bold"/>
              </a:rPr>
              <a:t>Wednesday, May 8, 2024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06760" y="1750060"/>
            <a:ext cx="13186064" cy="7045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39"/>
              </a:lnSpc>
            </a:pPr>
            <a:r>
              <a:rPr lang="en-US" sz="3099" dirty="0" err="1">
                <a:solidFill>
                  <a:srgbClr val="000000"/>
                </a:solidFill>
                <a:latin typeface="Quattrocento Bold"/>
              </a:rPr>
              <a:t>Dien</a:t>
            </a:r>
            <a:r>
              <a:rPr lang="en-US" sz="3099" dirty="0">
                <a:solidFill>
                  <a:srgbClr val="000000"/>
                </a:solidFill>
                <a:latin typeface="Quattrocento Bold"/>
              </a:rPr>
              <a:t> et al. (2019):</a:t>
            </a:r>
          </a:p>
          <a:p>
            <a:pPr marL="669289" lvl="1" indent="-334645" algn="l">
              <a:lnSpc>
                <a:spcPts val="4339"/>
              </a:lnSpc>
              <a:buFont typeface="Arial"/>
              <a:buChar char="•"/>
            </a:pPr>
            <a:r>
              <a:rPr lang="en-US" sz="3099" dirty="0">
                <a:solidFill>
                  <a:srgbClr val="000000"/>
                </a:solidFill>
                <a:latin typeface="Quattrocento Bold"/>
              </a:rPr>
              <a:t>Focused on automated classification using SVM and </a:t>
            </a:r>
            <a:r>
              <a:rPr lang="en-US" sz="3099" dirty="0" err="1">
                <a:solidFill>
                  <a:srgbClr val="000000"/>
                </a:solidFill>
                <a:latin typeface="Quattrocento Bold"/>
              </a:rPr>
              <a:t>kNN</a:t>
            </a:r>
            <a:r>
              <a:rPr lang="en-US" sz="3099" dirty="0">
                <a:solidFill>
                  <a:srgbClr val="000000"/>
                </a:solidFill>
                <a:latin typeface="Quattrocento Bold"/>
              </a:rPr>
              <a:t>.</a:t>
            </a:r>
          </a:p>
          <a:p>
            <a:pPr marL="669289" lvl="1" indent="-334645" algn="l">
              <a:lnSpc>
                <a:spcPts val="4339"/>
              </a:lnSpc>
              <a:buFont typeface="Arial"/>
              <a:buChar char="•"/>
            </a:pPr>
            <a:r>
              <a:rPr lang="en-US" sz="3099" dirty="0">
                <a:solidFill>
                  <a:srgbClr val="000000"/>
                </a:solidFill>
                <a:latin typeface="Quattrocento Bold"/>
              </a:rPr>
              <a:t>Highlighted the importance of preprocessing and TF-IDF </a:t>
            </a:r>
          </a:p>
          <a:p>
            <a:pPr algn="l">
              <a:lnSpc>
                <a:spcPts val="4339"/>
              </a:lnSpc>
            </a:pPr>
            <a:endParaRPr lang="en-US" sz="3099" dirty="0">
              <a:solidFill>
                <a:srgbClr val="000000"/>
              </a:solidFill>
              <a:latin typeface="Quattrocento Bold"/>
            </a:endParaRPr>
          </a:p>
          <a:p>
            <a:pPr algn="l">
              <a:lnSpc>
                <a:spcPts val="4339"/>
              </a:lnSpc>
            </a:pPr>
            <a:r>
              <a:rPr lang="en-US" sz="3099" dirty="0" err="1">
                <a:solidFill>
                  <a:srgbClr val="000000"/>
                </a:solidFill>
                <a:latin typeface="Quattrocento Bold"/>
              </a:rPr>
              <a:t>Palanivinayagam</a:t>
            </a:r>
            <a:r>
              <a:rPr lang="en-US" sz="3099" dirty="0">
                <a:solidFill>
                  <a:srgbClr val="000000"/>
                </a:solidFill>
                <a:latin typeface="Quattrocento Bold"/>
              </a:rPr>
              <a:t> et al. (2023):</a:t>
            </a:r>
          </a:p>
          <a:p>
            <a:pPr marL="669289" lvl="1" indent="-334645" algn="l">
              <a:lnSpc>
                <a:spcPts val="4339"/>
              </a:lnSpc>
              <a:buFont typeface="Arial"/>
              <a:buChar char="•"/>
            </a:pPr>
            <a:r>
              <a:rPr lang="en-US" sz="3099" dirty="0">
                <a:solidFill>
                  <a:srgbClr val="000000"/>
                </a:solidFill>
                <a:latin typeface="Quattrocento Bold"/>
              </a:rPr>
              <a:t>Systematic review of text classification over 20 years.</a:t>
            </a:r>
          </a:p>
          <a:p>
            <a:pPr marL="669289" lvl="1" indent="-334645" algn="l">
              <a:lnSpc>
                <a:spcPts val="4339"/>
              </a:lnSpc>
              <a:buFont typeface="Arial"/>
              <a:buChar char="•"/>
            </a:pPr>
            <a:r>
              <a:rPr lang="en-US" sz="3099" dirty="0">
                <a:solidFill>
                  <a:srgbClr val="000000"/>
                </a:solidFill>
                <a:latin typeface="Quattrocento Bold"/>
              </a:rPr>
              <a:t>Identified key challenges like feature selection and overfitting.</a:t>
            </a:r>
          </a:p>
          <a:p>
            <a:pPr algn="l">
              <a:lnSpc>
                <a:spcPts val="4339"/>
              </a:lnSpc>
            </a:pPr>
            <a:endParaRPr lang="en-US" sz="3099" dirty="0">
              <a:solidFill>
                <a:srgbClr val="000000"/>
              </a:solidFill>
              <a:latin typeface="Quattrocento Bold"/>
            </a:endParaRPr>
          </a:p>
          <a:p>
            <a:pPr algn="l">
              <a:lnSpc>
                <a:spcPts val="4339"/>
              </a:lnSpc>
            </a:pPr>
            <a:r>
              <a:rPr lang="en-US" sz="3099" dirty="0" err="1">
                <a:solidFill>
                  <a:srgbClr val="000000"/>
                </a:solidFill>
                <a:latin typeface="Quattrocento Bold"/>
              </a:rPr>
              <a:t>Aum</a:t>
            </a:r>
            <a:r>
              <a:rPr lang="en-US" sz="3099" dirty="0">
                <a:solidFill>
                  <a:srgbClr val="000000"/>
                </a:solidFill>
                <a:latin typeface="Quattrocento Bold"/>
              </a:rPr>
              <a:t> &amp; Choe (2021):</a:t>
            </a:r>
          </a:p>
          <a:p>
            <a:pPr marL="669289" lvl="1" indent="-334645" algn="l">
              <a:lnSpc>
                <a:spcPts val="4339"/>
              </a:lnSpc>
              <a:buFont typeface="Arial"/>
              <a:buChar char="•"/>
            </a:pPr>
            <a:r>
              <a:rPr lang="en-US" sz="3099" dirty="0">
                <a:solidFill>
                  <a:srgbClr val="000000"/>
                </a:solidFill>
                <a:latin typeface="Quattrocento Bold"/>
              </a:rPr>
              <a:t>Developed an automated article classification model using BERT.</a:t>
            </a:r>
          </a:p>
          <a:p>
            <a:pPr marL="669289" lvl="1" indent="-334645" algn="l">
              <a:lnSpc>
                <a:spcPts val="4339"/>
              </a:lnSpc>
              <a:buFont typeface="Arial"/>
              <a:buChar char="•"/>
            </a:pPr>
            <a:r>
              <a:rPr lang="en-US" sz="3099" dirty="0">
                <a:solidFill>
                  <a:srgbClr val="000000"/>
                </a:solidFill>
                <a:latin typeface="Quattrocento Bold"/>
              </a:rPr>
              <a:t>Improved efficiency in systematic review procedures with the </a:t>
            </a:r>
            <a:r>
              <a:rPr lang="en-US" sz="3099" dirty="0" err="1">
                <a:solidFill>
                  <a:srgbClr val="000000"/>
                </a:solidFill>
                <a:latin typeface="Quattrocento Bold"/>
              </a:rPr>
              <a:t>srBERT</a:t>
            </a:r>
            <a:r>
              <a:rPr lang="en-US" sz="3099" dirty="0">
                <a:solidFill>
                  <a:srgbClr val="000000"/>
                </a:solidFill>
                <a:latin typeface="Quattrocento Bold"/>
              </a:rPr>
              <a:t> model.</a:t>
            </a:r>
          </a:p>
          <a:p>
            <a:pPr algn="l">
              <a:lnSpc>
                <a:spcPts val="4339"/>
              </a:lnSpc>
            </a:pPr>
            <a:endParaRPr lang="en-US" sz="3099" dirty="0">
              <a:solidFill>
                <a:srgbClr val="000000"/>
              </a:solidFill>
              <a:latin typeface="Quattrocento Bold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5111" b="-15111"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1028700" y="1009650"/>
            <a:ext cx="16230600" cy="1905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1028678" y="1915160"/>
            <a:ext cx="7140872" cy="6959105"/>
          </a:xfrm>
          <a:custGeom>
            <a:avLst/>
            <a:gdLst/>
            <a:ahLst/>
            <a:cxnLst/>
            <a:rect l="l" t="t" r="r" b="b"/>
            <a:pathLst>
              <a:path w="7140872" h="6959105">
                <a:moveTo>
                  <a:pt x="0" y="0"/>
                </a:moveTo>
                <a:lnTo>
                  <a:pt x="7140872" y="0"/>
                </a:lnTo>
                <a:lnTo>
                  <a:pt x="7140872" y="6959104"/>
                </a:lnTo>
                <a:lnTo>
                  <a:pt x="0" y="695910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TextBox 5"/>
          <p:cNvSpPr txBox="1"/>
          <p:nvPr/>
        </p:nvSpPr>
        <p:spPr>
          <a:xfrm>
            <a:off x="11997892" y="9201150"/>
            <a:ext cx="5261408" cy="375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Quattrocento Bold"/>
              </a:rPr>
              <a:t>page 05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601200" y="4662804"/>
            <a:ext cx="8115300" cy="953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7840"/>
              </a:lnSpc>
              <a:spcBef>
                <a:spcPct val="0"/>
              </a:spcBef>
            </a:pPr>
            <a:r>
              <a:rPr lang="en-US" sz="5600" dirty="0">
                <a:solidFill>
                  <a:srgbClr val="000000"/>
                </a:solidFill>
                <a:latin typeface="Playfair Display 1 Bold"/>
              </a:rPr>
              <a:t>PROPOSED METHODS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661917" y="2080012"/>
            <a:ext cx="4008995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 dirty="0">
                <a:solidFill>
                  <a:srgbClr val="000000"/>
                </a:solidFill>
                <a:latin typeface="Quattrocento Bold"/>
              </a:rPr>
              <a:t>SUBSETTING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661917" y="3624015"/>
            <a:ext cx="4008995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 dirty="0">
                <a:solidFill>
                  <a:srgbClr val="000000"/>
                </a:solidFill>
                <a:latin typeface="Quattrocento Bold"/>
              </a:rPr>
              <a:t>EDA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661917" y="5168017"/>
            <a:ext cx="4008995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 dirty="0">
                <a:solidFill>
                  <a:srgbClr val="000000"/>
                </a:solidFill>
                <a:latin typeface="Quattrocento Bold"/>
              </a:rPr>
              <a:t>PREPROCESSING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661917" y="6754882"/>
            <a:ext cx="4008995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 dirty="0">
                <a:solidFill>
                  <a:srgbClr val="000000"/>
                </a:solidFill>
                <a:latin typeface="Quattrocento Bold"/>
              </a:rPr>
              <a:t>FEATURE ENGINEERING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661895" y="8303647"/>
            <a:ext cx="4008995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 dirty="0">
                <a:solidFill>
                  <a:srgbClr val="000000"/>
                </a:solidFill>
                <a:latin typeface="Quattrocento Bold"/>
              </a:rPr>
              <a:t>MODELING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8678" y="607695"/>
            <a:ext cx="3266434" cy="746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Quattrocento Bold"/>
              </a:rPr>
              <a:t>MSBA 315</a:t>
            </a:r>
          </a:p>
          <a:p>
            <a:pPr algn="l">
              <a:lnSpc>
                <a:spcPts val="2940"/>
              </a:lnSpc>
              <a:spcBef>
                <a:spcPct val="0"/>
              </a:spcBef>
            </a:pPr>
            <a:endParaRPr lang="en-US" sz="2100">
              <a:solidFill>
                <a:srgbClr val="000000"/>
              </a:solidFill>
              <a:latin typeface="Quattrocento 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7510783" y="645795"/>
            <a:ext cx="3266434" cy="375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Quattrocento Bold"/>
              </a:rPr>
              <a:t>Volume 101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1997914" y="691515"/>
            <a:ext cx="5261408" cy="375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Quattrocento Bold"/>
              </a:rPr>
              <a:t>Wednesday, May 8, 2024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0" grpId="0"/>
      <p:bldP spid="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5111" b="-15111"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1028700" y="1009650"/>
            <a:ext cx="16230600" cy="1905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1216873" y="1028700"/>
            <a:ext cx="15531358" cy="9258300"/>
          </a:xfrm>
          <a:custGeom>
            <a:avLst/>
            <a:gdLst/>
            <a:ahLst/>
            <a:cxnLst/>
            <a:rect l="l" t="t" r="r" b="b"/>
            <a:pathLst>
              <a:path w="15531358" h="9258300">
                <a:moveTo>
                  <a:pt x="0" y="0"/>
                </a:moveTo>
                <a:lnTo>
                  <a:pt x="15531357" y="0"/>
                </a:lnTo>
                <a:lnTo>
                  <a:pt x="15531357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133" r="-1133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2703696" y="9743123"/>
            <a:ext cx="5261408" cy="354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  <a:spcBef>
                <a:spcPct val="0"/>
              </a:spcBef>
            </a:pPr>
            <a:r>
              <a:rPr lang="en-US" sz="2100" dirty="0">
                <a:solidFill>
                  <a:srgbClr val="000000"/>
                </a:solidFill>
                <a:latin typeface="Quattrocento Bold"/>
              </a:rPr>
              <a:t>page 06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678" y="607695"/>
            <a:ext cx="3266434" cy="746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Quattrocento Bold"/>
              </a:rPr>
              <a:t>MSBA 315</a:t>
            </a:r>
          </a:p>
          <a:p>
            <a:pPr algn="l">
              <a:lnSpc>
                <a:spcPts val="2940"/>
              </a:lnSpc>
              <a:spcBef>
                <a:spcPct val="0"/>
              </a:spcBef>
            </a:pPr>
            <a:endParaRPr lang="en-US" sz="2100">
              <a:solidFill>
                <a:srgbClr val="000000"/>
              </a:solidFill>
              <a:latin typeface="Quattrocento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1997914" y="691515"/>
            <a:ext cx="5261408" cy="375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Quattrocento Bold"/>
              </a:rPr>
              <a:t>Wednesday, May 8, 2024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165943" y="56515"/>
            <a:ext cx="1633217" cy="953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7840"/>
              </a:lnSpc>
              <a:spcBef>
                <a:spcPct val="0"/>
              </a:spcBef>
            </a:pPr>
            <a:r>
              <a:rPr lang="en-US" sz="5600">
                <a:solidFill>
                  <a:srgbClr val="000000"/>
                </a:solidFill>
                <a:latin typeface="Playfair Display 1 Bold"/>
              </a:rPr>
              <a:t>EDA </a:t>
            </a:r>
          </a:p>
        </p:txBody>
      </p:sp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5111" b="-15111"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1028700" y="1009650"/>
            <a:ext cx="16230600" cy="1905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2495565" y="1089025"/>
            <a:ext cx="12461348" cy="9197975"/>
          </a:xfrm>
          <a:custGeom>
            <a:avLst/>
            <a:gdLst/>
            <a:ahLst/>
            <a:cxnLst/>
            <a:rect l="l" t="t" r="r" b="b"/>
            <a:pathLst>
              <a:path w="12461348" h="9197975">
                <a:moveTo>
                  <a:pt x="0" y="0"/>
                </a:moveTo>
                <a:lnTo>
                  <a:pt x="12461348" y="0"/>
                </a:lnTo>
                <a:lnTo>
                  <a:pt x="12461348" y="9197975"/>
                </a:lnTo>
                <a:lnTo>
                  <a:pt x="0" y="919797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1997892" y="9201150"/>
            <a:ext cx="5261408" cy="354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  <a:spcBef>
                <a:spcPct val="0"/>
              </a:spcBef>
            </a:pPr>
            <a:r>
              <a:rPr lang="en-US" sz="2100" dirty="0">
                <a:solidFill>
                  <a:srgbClr val="000000"/>
                </a:solidFill>
                <a:latin typeface="Quattrocento Bold"/>
              </a:rPr>
              <a:t>page 07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833163" y="135890"/>
            <a:ext cx="1633217" cy="953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7840"/>
              </a:lnSpc>
              <a:spcBef>
                <a:spcPct val="0"/>
              </a:spcBef>
            </a:pPr>
            <a:r>
              <a:rPr lang="en-US" sz="5600">
                <a:solidFill>
                  <a:srgbClr val="000000"/>
                </a:solidFill>
                <a:latin typeface="Playfair Display 1 Bold"/>
              </a:rPr>
              <a:t>EDA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678" y="607695"/>
            <a:ext cx="3266434" cy="746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Quattrocento Bold"/>
              </a:rPr>
              <a:t>MSBA 315</a:t>
            </a:r>
          </a:p>
          <a:p>
            <a:pPr algn="l">
              <a:lnSpc>
                <a:spcPts val="2940"/>
              </a:lnSpc>
              <a:spcBef>
                <a:spcPct val="0"/>
              </a:spcBef>
            </a:pPr>
            <a:endParaRPr lang="en-US" sz="2100">
              <a:solidFill>
                <a:srgbClr val="000000"/>
              </a:solidFill>
              <a:latin typeface="Quattrocento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1997914" y="691515"/>
            <a:ext cx="5261408" cy="375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Quattrocento Bold"/>
              </a:rPr>
              <a:t>Wednesday, May 8, 2024</a:t>
            </a:r>
          </a:p>
        </p:txBody>
      </p:sp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5111" b="-15111"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1028700" y="1009650"/>
            <a:ext cx="16230600" cy="1905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-923822" y="-743049"/>
            <a:ext cx="3904999" cy="3619697"/>
          </a:xfrm>
          <a:custGeom>
            <a:avLst/>
            <a:gdLst/>
            <a:ahLst/>
            <a:cxnLst/>
            <a:rect l="l" t="t" r="r" b="b"/>
            <a:pathLst>
              <a:path w="3904999" h="3619697">
                <a:moveTo>
                  <a:pt x="0" y="0"/>
                </a:moveTo>
                <a:lnTo>
                  <a:pt x="3904999" y="0"/>
                </a:lnTo>
                <a:lnTo>
                  <a:pt x="3904999" y="3619698"/>
                </a:lnTo>
                <a:lnTo>
                  <a:pt x="0" y="36196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5128737" y="6380705"/>
            <a:ext cx="2813416" cy="1176519"/>
          </a:xfrm>
          <a:custGeom>
            <a:avLst/>
            <a:gdLst/>
            <a:ahLst/>
            <a:cxnLst/>
            <a:rect l="l" t="t" r="r" b="b"/>
            <a:pathLst>
              <a:path w="2813416" h="1176519">
                <a:moveTo>
                  <a:pt x="0" y="0"/>
                </a:moveTo>
                <a:lnTo>
                  <a:pt x="2813415" y="0"/>
                </a:lnTo>
                <a:lnTo>
                  <a:pt x="2813415" y="1176519"/>
                </a:lnTo>
                <a:lnTo>
                  <a:pt x="0" y="117651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1269570" y="1886216"/>
            <a:ext cx="2813416" cy="1176519"/>
          </a:xfrm>
          <a:custGeom>
            <a:avLst/>
            <a:gdLst/>
            <a:ahLst/>
            <a:cxnLst/>
            <a:rect l="l" t="t" r="r" b="b"/>
            <a:pathLst>
              <a:path w="2813416" h="1176519">
                <a:moveTo>
                  <a:pt x="0" y="0"/>
                </a:moveTo>
                <a:lnTo>
                  <a:pt x="2813416" y="0"/>
                </a:lnTo>
                <a:lnTo>
                  <a:pt x="2813416" y="1176519"/>
                </a:lnTo>
                <a:lnTo>
                  <a:pt x="0" y="117651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2360547" y="9607868"/>
            <a:ext cx="5261408" cy="375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Quattrocento Bold"/>
              </a:rPr>
              <a:t>page 08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678" y="607695"/>
            <a:ext cx="3266434" cy="746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Quattrocento Bold"/>
              </a:rPr>
              <a:t>MSBA 315</a:t>
            </a:r>
          </a:p>
          <a:p>
            <a:pPr algn="l">
              <a:lnSpc>
                <a:spcPts val="2940"/>
              </a:lnSpc>
              <a:spcBef>
                <a:spcPct val="0"/>
              </a:spcBef>
            </a:pPr>
            <a:endParaRPr lang="en-US" sz="2100">
              <a:solidFill>
                <a:srgbClr val="000000"/>
              </a:solidFill>
              <a:latin typeface="Quattrocento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1997914" y="691515"/>
            <a:ext cx="5261408" cy="375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Quattrocento Bold"/>
              </a:rPr>
              <a:t>Wednesday, May 8, 2024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128737" y="6742270"/>
            <a:ext cx="2809009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 dirty="0">
                <a:solidFill>
                  <a:srgbClr val="000000"/>
                </a:solidFill>
                <a:latin typeface="Quattrocento Bold"/>
              </a:rPr>
              <a:t>Split 70-30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269570" y="2113549"/>
            <a:ext cx="2809009" cy="824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 dirty="0">
                <a:solidFill>
                  <a:srgbClr val="000000"/>
                </a:solidFill>
                <a:latin typeface="Quattrocento Bold"/>
              </a:rPr>
              <a:t>Extracted Main Dictionary </a:t>
            </a:r>
          </a:p>
        </p:txBody>
      </p:sp>
      <p:sp>
        <p:nvSpPr>
          <p:cNvPr id="12" name="Freeform 12"/>
          <p:cNvSpPr/>
          <p:nvPr/>
        </p:nvSpPr>
        <p:spPr>
          <a:xfrm>
            <a:off x="5128737" y="1221105"/>
            <a:ext cx="2813416" cy="1176519"/>
          </a:xfrm>
          <a:custGeom>
            <a:avLst/>
            <a:gdLst/>
            <a:ahLst/>
            <a:cxnLst/>
            <a:rect l="l" t="t" r="r" b="b"/>
            <a:pathLst>
              <a:path w="2813416" h="1176519">
                <a:moveTo>
                  <a:pt x="0" y="0"/>
                </a:moveTo>
                <a:lnTo>
                  <a:pt x="2813415" y="0"/>
                </a:lnTo>
                <a:lnTo>
                  <a:pt x="2813415" y="1176519"/>
                </a:lnTo>
                <a:lnTo>
                  <a:pt x="0" y="117651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1269570" y="3634235"/>
            <a:ext cx="2813416" cy="1176519"/>
          </a:xfrm>
          <a:custGeom>
            <a:avLst/>
            <a:gdLst/>
            <a:ahLst/>
            <a:cxnLst/>
            <a:rect l="l" t="t" r="r" b="b"/>
            <a:pathLst>
              <a:path w="2813416" h="1176519">
                <a:moveTo>
                  <a:pt x="0" y="0"/>
                </a:moveTo>
                <a:lnTo>
                  <a:pt x="2813416" y="0"/>
                </a:lnTo>
                <a:lnTo>
                  <a:pt x="2813416" y="1176519"/>
                </a:lnTo>
                <a:lnTo>
                  <a:pt x="0" y="117651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5128737" y="1456940"/>
            <a:ext cx="2809009" cy="824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 dirty="0">
                <a:solidFill>
                  <a:srgbClr val="000000"/>
                </a:solidFill>
                <a:latin typeface="Quattrocento Bold"/>
              </a:rPr>
              <a:t>Dropped Irrelevant Columns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269570" y="3834260"/>
            <a:ext cx="2809009" cy="824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 dirty="0">
                <a:solidFill>
                  <a:srgbClr val="000000"/>
                </a:solidFill>
                <a:latin typeface="Quattrocento Bold"/>
              </a:rPr>
              <a:t>Combined Columns </a:t>
            </a:r>
          </a:p>
        </p:txBody>
      </p:sp>
      <p:sp>
        <p:nvSpPr>
          <p:cNvPr id="16" name="Freeform 16"/>
          <p:cNvSpPr/>
          <p:nvPr/>
        </p:nvSpPr>
        <p:spPr>
          <a:xfrm>
            <a:off x="5128737" y="2941816"/>
            <a:ext cx="2813416" cy="1176519"/>
          </a:xfrm>
          <a:custGeom>
            <a:avLst/>
            <a:gdLst/>
            <a:ahLst/>
            <a:cxnLst/>
            <a:rect l="l" t="t" r="r" b="b"/>
            <a:pathLst>
              <a:path w="2813416" h="1176519">
                <a:moveTo>
                  <a:pt x="0" y="0"/>
                </a:moveTo>
                <a:lnTo>
                  <a:pt x="2813415" y="0"/>
                </a:lnTo>
                <a:lnTo>
                  <a:pt x="2813415" y="1176520"/>
                </a:lnTo>
                <a:lnTo>
                  <a:pt x="0" y="117652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1269503" y="5382254"/>
            <a:ext cx="2813416" cy="1176519"/>
          </a:xfrm>
          <a:custGeom>
            <a:avLst/>
            <a:gdLst/>
            <a:ahLst/>
            <a:cxnLst/>
            <a:rect l="l" t="t" r="r" b="b"/>
            <a:pathLst>
              <a:path w="2813416" h="1176519">
                <a:moveTo>
                  <a:pt x="0" y="0"/>
                </a:moveTo>
                <a:lnTo>
                  <a:pt x="2813416" y="0"/>
                </a:lnTo>
                <a:lnTo>
                  <a:pt x="2813416" y="1176520"/>
                </a:lnTo>
                <a:lnTo>
                  <a:pt x="0" y="117652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5128737" y="3177651"/>
            <a:ext cx="2809009" cy="824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 dirty="0">
                <a:solidFill>
                  <a:srgbClr val="000000"/>
                </a:solidFill>
                <a:latin typeface="Quattrocento Bold"/>
              </a:rPr>
              <a:t>Selected 24 Section Names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1269503" y="5570464"/>
            <a:ext cx="2809009" cy="824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 dirty="0">
                <a:solidFill>
                  <a:srgbClr val="000000"/>
                </a:solidFill>
                <a:latin typeface="Quattrocento Bold"/>
              </a:rPr>
              <a:t>Transformed Key Words to Strings</a:t>
            </a:r>
          </a:p>
        </p:txBody>
      </p:sp>
      <p:sp>
        <p:nvSpPr>
          <p:cNvPr id="20" name="Freeform 20"/>
          <p:cNvSpPr/>
          <p:nvPr/>
        </p:nvSpPr>
        <p:spPr>
          <a:xfrm>
            <a:off x="4428373" y="8004899"/>
            <a:ext cx="4496552" cy="1880376"/>
          </a:xfrm>
          <a:custGeom>
            <a:avLst/>
            <a:gdLst/>
            <a:ahLst/>
            <a:cxnLst/>
            <a:rect l="l" t="t" r="r" b="b"/>
            <a:pathLst>
              <a:path w="4496552" h="1880376">
                <a:moveTo>
                  <a:pt x="0" y="0"/>
                </a:moveTo>
                <a:lnTo>
                  <a:pt x="4496552" y="0"/>
                </a:lnTo>
                <a:lnTo>
                  <a:pt x="4496552" y="1880377"/>
                </a:lnTo>
                <a:lnTo>
                  <a:pt x="0" y="188037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1" name="TextBox 21"/>
          <p:cNvSpPr txBox="1"/>
          <p:nvPr/>
        </p:nvSpPr>
        <p:spPr>
          <a:xfrm>
            <a:off x="4713721" y="8089742"/>
            <a:ext cx="3930397" cy="1663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 dirty="0">
                <a:solidFill>
                  <a:srgbClr val="000000"/>
                </a:solidFill>
                <a:latin typeface="Quattrocento Bold"/>
              </a:rPr>
              <a:t>Removed Special Characters, numeric values, extra white space, and stop words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1001414" y="7388582"/>
            <a:ext cx="3345183" cy="1489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sz="2100" dirty="0">
                <a:solidFill>
                  <a:srgbClr val="000000"/>
                </a:solidFill>
                <a:latin typeface="Quattrocento Bold"/>
              </a:rPr>
              <a:t>Porter Stemmer, identified tokens and stemmed them, created columns with combined text </a:t>
            </a:r>
          </a:p>
        </p:txBody>
      </p:sp>
      <p:sp>
        <p:nvSpPr>
          <p:cNvPr id="23" name="Freeform 23"/>
          <p:cNvSpPr/>
          <p:nvPr/>
        </p:nvSpPr>
        <p:spPr>
          <a:xfrm>
            <a:off x="10110854" y="7216733"/>
            <a:ext cx="5126301" cy="2075585"/>
          </a:xfrm>
          <a:custGeom>
            <a:avLst/>
            <a:gdLst/>
            <a:ahLst/>
            <a:cxnLst/>
            <a:rect l="l" t="t" r="r" b="b"/>
            <a:pathLst>
              <a:path w="4496552" h="1880376">
                <a:moveTo>
                  <a:pt x="0" y="0"/>
                </a:moveTo>
                <a:lnTo>
                  <a:pt x="4496552" y="0"/>
                </a:lnTo>
                <a:lnTo>
                  <a:pt x="4496552" y="1880376"/>
                </a:lnTo>
                <a:lnTo>
                  <a:pt x="0" y="188037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24" name="TextBox 24"/>
          <p:cNvSpPr txBox="1"/>
          <p:nvPr/>
        </p:nvSpPr>
        <p:spPr>
          <a:xfrm>
            <a:off x="4006810" y="282783"/>
            <a:ext cx="9651824" cy="5882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849"/>
              </a:lnSpc>
              <a:spcBef>
                <a:spcPct val="0"/>
              </a:spcBef>
            </a:pPr>
            <a:r>
              <a:rPr lang="en-US" sz="3463">
                <a:solidFill>
                  <a:srgbClr val="000000"/>
                </a:solidFill>
                <a:latin typeface="Playfair Display 1 Bold"/>
              </a:rPr>
              <a:t>PREPROCESSING &amp; FEATURE ENGINEERING</a:t>
            </a:r>
          </a:p>
        </p:txBody>
      </p:sp>
      <p:sp>
        <p:nvSpPr>
          <p:cNvPr id="25" name="Freeform 25"/>
          <p:cNvSpPr/>
          <p:nvPr/>
        </p:nvSpPr>
        <p:spPr>
          <a:xfrm>
            <a:off x="5128737" y="4661261"/>
            <a:ext cx="2813416" cy="1176519"/>
          </a:xfrm>
          <a:custGeom>
            <a:avLst/>
            <a:gdLst/>
            <a:ahLst/>
            <a:cxnLst/>
            <a:rect l="l" t="t" r="r" b="b"/>
            <a:pathLst>
              <a:path w="2813416" h="1176519">
                <a:moveTo>
                  <a:pt x="0" y="0"/>
                </a:moveTo>
                <a:lnTo>
                  <a:pt x="2813415" y="0"/>
                </a:lnTo>
                <a:lnTo>
                  <a:pt x="2813415" y="1176519"/>
                </a:lnTo>
                <a:lnTo>
                  <a:pt x="0" y="117651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6" name="TextBox 26"/>
          <p:cNvSpPr txBox="1"/>
          <p:nvPr/>
        </p:nvSpPr>
        <p:spPr>
          <a:xfrm>
            <a:off x="5133210" y="4861286"/>
            <a:ext cx="2809009" cy="824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Quattrocento Bold"/>
              </a:rPr>
              <a:t>Dropped Null Values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4" grpId="0"/>
      <p:bldP spid="15" grpId="0"/>
      <p:bldP spid="18" grpId="0"/>
      <p:bldP spid="19" grpId="0"/>
      <p:bldP spid="21" grpId="0"/>
      <p:bldP spid="22" grpId="0"/>
      <p:bldP spid="23" grpId="0" animBg="1"/>
      <p:bldP spid="26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</TotalTime>
  <Words>1019</Words>
  <Application>Microsoft Office PowerPoint</Application>
  <PresentationFormat>Custom</PresentationFormat>
  <Paragraphs>214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3" baseType="lpstr">
      <vt:lpstr>Calibri</vt:lpstr>
      <vt:lpstr>Playfair Display 2 Bold</vt:lpstr>
      <vt:lpstr>Quattrocento Bold</vt:lpstr>
      <vt:lpstr>Arial</vt:lpstr>
      <vt:lpstr>Playfair Display 1</vt:lpstr>
      <vt:lpstr>Canva Sans Bold</vt:lpstr>
      <vt:lpstr>Playfair Display 1 Bold</vt:lpstr>
      <vt:lpstr>Georgia Pro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Vintage Minimalist Newspaper Finance Report Presentation</dc:title>
  <dc:creator>Rita Salloum</dc:creator>
  <cp:lastModifiedBy>Ali Annan</cp:lastModifiedBy>
  <cp:revision>10</cp:revision>
  <dcterms:created xsi:type="dcterms:W3CDTF">2006-08-16T00:00:00Z</dcterms:created>
  <dcterms:modified xsi:type="dcterms:W3CDTF">2024-05-07T20:33:54Z</dcterms:modified>
  <dc:identifier>DAGER7qt7nA</dc:identifier>
</cp:coreProperties>
</file>